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embeddedFontLst>
    <p:embeddedFont>
      <p:font typeface="Fira Code" panose="020B0809050000020004" pitchFamily="49" charset="0"/>
      <p:regular r:id="rId20"/>
      <p:bold r:id="rId21"/>
    </p:embeddedFont>
    <p:embeddedFont>
      <p:font typeface="Open Sans" panose="020B0606030504020204" pitchFamily="34" charset="0"/>
      <p:regular r:id="rId22"/>
      <p:bold r:id="rId23"/>
      <p:italic r:id="rId24"/>
      <p:boldItalic r:id="rId25"/>
    </p:embeddedFont>
    <p:embeddedFont>
      <p:font typeface="Play" panose="020B0604020202020204" charset="0"/>
      <p:regular r:id="rId26"/>
      <p:bold r:id="rId27"/>
    </p:embeddedFon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gB63saOWYcgTGbRFy8T0lWvxvxM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9900"/>
    <a:srgbClr val="008000"/>
    <a:srgbClr val="62C1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9" d="100"/>
          <a:sy n="89" d="100"/>
        </p:scale>
        <p:origin x="418"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diagrams/_rels/data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hyperlink" Target="https://www.mlexpert.io/v2-bootcamp/document-processing-for-ai" TargetMode="External"/><Relationship Id="rId5" Type="http://schemas.openxmlformats.org/officeDocument/2006/relationships/image" Target="../media/image17.png"/><Relationship Id="rId4" Type="http://schemas.openxmlformats.org/officeDocument/2006/relationships/image" Target="../media/image16.JPG"/></Relationships>
</file>

<file path=ppt/diagrams/_rels/drawing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hyperlink" Target="https://www.mlexpert.io/v2-bootcamp/document-processing-for-ai" TargetMode="External"/><Relationship Id="rId1" Type="http://schemas.openxmlformats.org/officeDocument/2006/relationships/image" Target="../media/image17.png"/><Relationship Id="rId5" Type="http://schemas.openxmlformats.org/officeDocument/2006/relationships/image" Target="../media/image16.JPG"/><Relationship Id="rId4"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487284-2CAD-426A-A4BC-D8FFDA76645C}" type="doc">
      <dgm:prSet loTypeId="urn:microsoft.com/office/officeart/2005/8/layout/lProcess3" loCatId="process" qsTypeId="urn:microsoft.com/office/officeart/2005/8/quickstyle/simple1" qsCatId="simple" csTypeId="urn:microsoft.com/office/officeart/2005/8/colors/accent1_1" csCatId="accent1" phldr="1"/>
      <dgm:spPr/>
      <dgm:t>
        <a:bodyPr/>
        <a:lstStyle/>
        <a:p>
          <a:endParaRPr lang="fr-FR"/>
        </a:p>
      </dgm:t>
    </dgm:pt>
    <dgm:pt modelId="{9F88924D-2995-480F-996C-DBFF4F3E53D3}">
      <dgm:prSet custT="1"/>
      <dgm:spPr/>
      <dgm:t>
        <a:bodyPr/>
        <a:lstStyle/>
        <a:p>
          <a:r>
            <a:rPr lang="fr-MA" sz="2400" b="1" i="0" dirty="0"/>
            <a:t>Inputs :</a:t>
          </a:r>
          <a:endParaRPr lang="fr-FR" sz="2400" dirty="0"/>
        </a:p>
      </dgm:t>
    </dgm:pt>
    <dgm:pt modelId="{17F69E41-F31D-4546-AF21-A2BFFFE08090}" type="parTrans" cxnId="{30620CB0-3EC5-48FA-BC87-A43E8A01D2B4}">
      <dgm:prSet/>
      <dgm:spPr/>
      <dgm:t>
        <a:bodyPr/>
        <a:lstStyle/>
        <a:p>
          <a:endParaRPr lang="fr-FR"/>
        </a:p>
      </dgm:t>
    </dgm:pt>
    <dgm:pt modelId="{DE86615F-621B-4A6D-969E-FDD465D61F1A}" type="sibTrans" cxnId="{30620CB0-3EC5-48FA-BC87-A43E8A01D2B4}">
      <dgm:prSet/>
      <dgm:spPr/>
      <dgm:t>
        <a:bodyPr/>
        <a:lstStyle/>
        <a:p>
          <a:endParaRPr lang="fr-FR"/>
        </a:p>
      </dgm:t>
    </dgm:pt>
    <dgm:pt modelId="{99B4454D-921B-4C14-8909-CBE36E997EE7}" type="pres">
      <dgm:prSet presAssocID="{45487284-2CAD-426A-A4BC-D8FFDA76645C}" presName="Name0" presStyleCnt="0">
        <dgm:presLayoutVars>
          <dgm:chPref val="3"/>
          <dgm:dir/>
          <dgm:animLvl val="lvl"/>
          <dgm:resizeHandles/>
        </dgm:presLayoutVars>
      </dgm:prSet>
      <dgm:spPr/>
    </dgm:pt>
    <dgm:pt modelId="{7F410C86-CB32-4144-B768-DB346C5FEA0B}" type="pres">
      <dgm:prSet presAssocID="{9F88924D-2995-480F-996C-DBFF4F3E53D3}" presName="horFlow" presStyleCnt="0"/>
      <dgm:spPr/>
    </dgm:pt>
    <dgm:pt modelId="{9416BDD6-5FE0-432A-BFB0-781884F56351}" type="pres">
      <dgm:prSet presAssocID="{9F88924D-2995-480F-996C-DBFF4F3E53D3}" presName="bigChev" presStyleLbl="node1" presStyleIdx="0" presStyleCnt="1" custScaleX="126618" custScaleY="74451" custLinFactNeighborX="675" custLinFactNeighborY="2207"/>
      <dgm:spPr/>
    </dgm:pt>
  </dgm:ptLst>
  <dgm:cxnLst>
    <dgm:cxn modelId="{83AC4C87-9D7E-4ADC-9795-E5720F9F2A15}" type="presOf" srcId="{9F88924D-2995-480F-996C-DBFF4F3E53D3}" destId="{9416BDD6-5FE0-432A-BFB0-781884F56351}" srcOrd="0" destOrd="0" presId="urn:microsoft.com/office/officeart/2005/8/layout/lProcess3"/>
    <dgm:cxn modelId="{30620CB0-3EC5-48FA-BC87-A43E8A01D2B4}" srcId="{45487284-2CAD-426A-A4BC-D8FFDA76645C}" destId="{9F88924D-2995-480F-996C-DBFF4F3E53D3}" srcOrd="0" destOrd="0" parTransId="{17F69E41-F31D-4546-AF21-A2BFFFE08090}" sibTransId="{DE86615F-621B-4A6D-969E-FDD465D61F1A}"/>
    <dgm:cxn modelId="{DF3A6BDA-94AF-4DC6-896D-C954EC87A717}" type="presOf" srcId="{45487284-2CAD-426A-A4BC-D8FFDA76645C}" destId="{99B4454D-921B-4C14-8909-CBE36E997EE7}" srcOrd="0" destOrd="0" presId="urn:microsoft.com/office/officeart/2005/8/layout/lProcess3"/>
    <dgm:cxn modelId="{806A6649-29F4-4E1F-A343-E7D85771B3A8}" type="presParOf" srcId="{99B4454D-921B-4C14-8909-CBE36E997EE7}" destId="{7F410C86-CB32-4144-B768-DB346C5FEA0B}" srcOrd="0" destOrd="0" presId="urn:microsoft.com/office/officeart/2005/8/layout/lProcess3"/>
    <dgm:cxn modelId="{4E9FEE0E-05F5-42E9-80DC-6589734DF50B}" type="presParOf" srcId="{7F410C86-CB32-4144-B768-DB346C5FEA0B}" destId="{9416BDD6-5FE0-432A-BFB0-781884F56351}"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4C9B7FA-0808-4A59-8102-67C55310045D}" type="doc">
      <dgm:prSet loTypeId="urn:microsoft.com/office/officeart/2008/layout/CircularPictureCallout" loCatId="picture" qsTypeId="urn:microsoft.com/office/officeart/2005/8/quickstyle/3d1" qsCatId="3D" csTypeId="urn:microsoft.com/office/officeart/2005/8/colors/accent0_3" csCatId="mainScheme" phldr="1"/>
      <dgm:spPr/>
      <dgm:t>
        <a:bodyPr/>
        <a:lstStyle/>
        <a:p>
          <a:endParaRPr lang="fr-FR"/>
        </a:p>
      </dgm:t>
    </dgm:pt>
    <dgm:pt modelId="{5B6F4FF9-B5DC-4F4B-8AE0-1B90F88C98F0}">
      <dgm:prSet/>
      <dgm:spPr/>
      <dgm:t>
        <a:bodyPr/>
        <a:lstStyle/>
        <a:p>
          <a:r>
            <a:rPr lang="en-US" b="1" i="0" dirty="0">
              <a:hlinkClick xmlns:r="http://schemas.openxmlformats.org/officeDocument/2006/relationships" r:id="rId1"/>
            </a:rPr>
            <a:t>Visual Inspection</a:t>
          </a:r>
          <a:endParaRPr lang="fr-FR" dirty="0"/>
        </a:p>
      </dgm:t>
    </dgm:pt>
    <dgm:pt modelId="{4211CE7B-CE99-4598-9FBA-74BDD693B8AE}" type="parTrans" cxnId="{47B8AB3D-F4F2-4234-A7C1-12AAEC845AB4}">
      <dgm:prSet/>
      <dgm:spPr/>
      <dgm:t>
        <a:bodyPr/>
        <a:lstStyle/>
        <a:p>
          <a:endParaRPr lang="fr-FR"/>
        </a:p>
      </dgm:t>
    </dgm:pt>
    <dgm:pt modelId="{C989DAD4-3C80-4C56-BA79-5322F3176F06}" type="sibTrans" cxnId="{47B8AB3D-F4F2-4234-A7C1-12AAEC845AB4}">
      <dgm:prSet/>
      <dgm:spPr>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dgm:spPr>
      <dgm:t>
        <a:bodyPr/>
        <a:lstStyle/>
        <a:p>
          <a:endParaRPr lang="fr-FR"/>
        </a:p>
      </dgm:t>
    </dgm:pt>
    <dgm:pt modelId="{53E9DB8B-2571-484E-AD39-F7B2BBD6683C}">
      <dgm:prSet/>
      <dgm:spPr/>
      <dgm:t>
        <a:bodyPr/>
        <a:lstStyle/>
        <a:p>
          <a:r>
            <a:rPr lang="en-US" b="1" i="0" dirty="0">
              <a:hlinkClick xmlns:r="http://schemas.openxmlformats.org/officeDocument/2006/relationships" r:id="rId1"/>
            </a:rPr>
            <a:t>Image Annotations</a:t>
          </a:r>
          <a:endParaRPr lang="fr-FR" dirty="0"/>
        </a:p>
      </dgm:t>
    </dgm:pt>
    <dgm:pt modelId="{0D756F0F-5E9F-4F1C-8667-66FA9F3222FA}" type="parTrans" cxnId="{D2244BAD-6146-4B56-9859-70F6795F20A9}">
      <dgm:prSet/>
      <dgm:spPr/>
      <dgm:t>
        <a:bodyPr/>
        <a:lstStyle/>
        <a:p>
          <a:endParaRPr lang="fr-FR"/>
        </a:p>
      </dgm:t>
    </dgm:pt>
    <dgm:pt modelId="{D569CFC8-F7C6-471E-A7A6-DE4B4F68C782}" type="sibTrans" cxnId="{D2244BAD-6146-4B56-9859-70F6795F20A9}">
      <dgm:prSet/>
      <dgm:spPr>
        <a:blipFill>
          <a:blip xmlns:r="http://schemas.openxmlformats.org/officeDocument/2006/relationships" r:embed="rId3">
            <a:extLst>
              <a:ext uri="{28A0092B-C50C-407E-A947-70E740481C1C}">
                <a14:useLocalDpi xmlns:a14="http://schemas.microsoft.com/office/drawing/2010/main" val="0"/>
              </a:ext>
            </a:extLst>
          </a:blip>
          <a:srcRect/>
          <a:stretch>
            <a:fillRect l="-45000" r="-45000"/>
          </a:stretch>
        </a:blipFill>
      </dgm:spPr>
      <dgm:t>
        <a:bodyPr/>
        <a:lstStyle/>
        <a:p>
          <a:endParaRPr lang="fr-FR"/>
        </a:p>
      </dgm:t>
    </dgm:pt>
    <dgm:pt modelId="{1ED65994-4726-4AD6-A5FF-A150C2B8E6D4}">
      <dgm:prSet/>
      <dgm:spPr/>
      <dgm:t>
        <a:bodyPr/>
        <a:lstStyle/>
        <a:p>
          <a:r>
            <a:rPr lang="en-US" b="1" i="0" dirty="0">
              <a:hlinkClick xmlns:r="http://schemas.openxmlformats.org/officeDocument/2006/relationships" r:id="rId1"/>
            </a:rPr>
            <a:t>Document Processing Pipeline</a:t>
          </a:r>
          <a:endParaRPr lang="fr-FR" dirty="0"/>
        </a:p>
      </dgm:t>
    </dgm:pt>
    <dgm:pt modelId="{EA9B62B9-9C95-4E66-8B70-D30A5CEF76E7}" type="parTrans" cxnId="{31F189E3-9C8A-4178-A707-A693A558D868}">
      <dgm:prSet/>
      <dgm:spPr/>
      <dgm:t>
        <a:bodyPr/>
        <a:lstStyle/>
        <a:p>
          <a:endParaRPr lang="fr-FR"/>
        </a:p>
      </dgm:t>
    </dgm:pt>
    <dgm:pt modelId="{C9C7BF04-32EA-4EA9-986B-0CF88AD8A0B9}" type="sibTrans" cxnId="{31F189E3-9C8A-4178-A707-A693A558D868}">
      <dgm:prSet/>
      <dgm:spPr>
        <a:blipFill>
          <a:blip xmlns:r="http://schemas.openxmlformats.org/officeDocument/2006/relationships" r:embed="rId4">
            <a:extLst>
              <a:ext uri="{28A0092B-C50C-407E-A947-70E740481C1C}">
                <a14:useLocalDpi xmlns:a14="http://schemas.microsoft.com/office/drawing/2010/main" val="0"/>
              </a:ext>
            </a:extLst>
          </a:blip>
          <a:srcRect/>
          <a:stretch>
            <a:fillRect l="-39000" r="-39000"/>
          </a:stretch>
        </a:blipFill>
      </dgm:spPr>
      <dgm:t>
        <a:bodyPr/>
        <a:lstStyle/>
        <a:p>
          <a:endParaRPr lang="fr-FR"/>
        </a:p>
      </dgm:t>
    </dgm:pt>
    <dgm:pt modelId="{4EE573D7-FD78-4281-8B29-BB10614B36BB}">
      <dgm:prSet custT="1"/>
      <dgm:spPr/>
      <dgm:t>
        <a:bodyPr/>
        <a:lstStyle/>
        <a:p>
          <a:r>
            <a:rPr lang="en-US" sz="3600" b="1" i="0" dirty="0">
              <a:hlinkClick xmlns:r="http://schemas.openxmlformats.org/officeDocument/2006/relationships" r:id="rId1"/>
            </a:rPr>
            <a:t>Convert PDF to Markdown</a:t>
          </a:r>
          <a:endParaRPr lang="fr-FR" sz="3600" dirty="0"/>
        </a:p>
      </dgm:t>
    </dgm:pt>
    <dgm:pt modelId="{DF8F9230-F43F-4BDE-BE2B-2F5CC734BB68}" type="sibTrans" cxnId="{64192C50-8E36-4EDF-A59A-340E4F5F53CE}">
      <dgm:prSet/>
      <dgm:spPr>
        <a:blipFill>
          <a:blip xmlns:r="http://schemas.openxmlformats.org/officeDocument/2006/relationships" r:embed="rId5">
            <a:extLst>
              <a:ext uri="{28A0092B-C50C-407E-A947-70E740481C1C}">
                <a14:useLocalDpi xmlns:a14="http://schemas.microsoft.com/office/drawing/2010/main" val="0"/>
              </a:ext>
            </a:extLst>
          </a:blip>
          <a:srcRect/>
          <a:stretch>
            <a:fillRect l="-35000" r="-35000"/>
          </a:stretch>
        </a:blipFill>
      </dgm:spPr>
      <dgm:t>
        <a:bodyPr/>
        <a:lstStyle/>
        <a:p>
          <a:endParaRPr lang="fr-FR"/>
        </a:p>
      </dgm:t>
    </dgm:pt>
    <dgm:pt modelId="{E7C8153B-6BB0-4D7C-9ED4-6874B397B1A5}" type="parTrans" cxnId="{64192C50-8E36-4EDF-A59A-340E4F5F53CE}">
      <dgm:prSet/>
      <dgm:spPr/>
      <dgm:t>
        <a:bodyPr/>
        <a:lstStyle/>
        <a:p>
          <a:endParaRPr lang="fr-FR"/>
        </a:p>
      </dgm:t>
    </dgm:pt>
    <dgm:pt modelId="{12E4700D-0B8E-47AC-9CA0-004DCB1F77DC}" type="pres">
      <dgm:prSet presAssocID="{F4C9B7FA-0808-4A59-8102-67C55310045D}" presName="Name0" presStyleCnt="0">
        <dgm:presLayoutVars>
          <dgm:chMax val="7"/>
          <dgm:chPref val="7"/>
          <dgm:dir/>
        </dgm:presLayoutVars>
      </dgm:prSet>
      <dgm:spPr/>
    </dgm:pt>
    <dgm:pt modelId="{5A3A59FC-6B9E-4D24-8BE0-DCDD5A8F0C01}" type="pres">
      <dgm:prSet presAssocID="{F4C9B7FA-0808-4A59-8102-67C55310045D}" presName="Name1" presStyleCnt="0"/>
      <dgm:spPr/>
    </dgm:pt>
    <dgm:pt modelId="{71F4C005-8D80-43A2-9251-6EBF933C191E}" type="pres">
      <dgm:prSet presAssocID="{DF8F9230-F43F-4BDE-BE2B-2F5CC734BB68}" presName="picture_1" presStyleCnt="0"/>
      <dgm:spPr/>
    </dgm:pt>
    <dgm:pt modelId="{333E67C8-747F-4C9B-939E-49AE7BF265C6}" type="pres">
      <dgm:prSet presAssocID="{DF8F9230-F43F-4BDE-BE2B-2F5CC734BB68}" presName="pictureRepeatNode" presStyleLbl="alignImgPlace1" presStyleIdx="0" presStyleCnt="4" custScaleX="69830" custScaleY="77585" custLinFactNeighborX="-1562" custLinFactNeighborY="-897"/>
      <dgm:spPr/>
    </dgm:pt>
    <dgm:pt modelId="{13A2DDCD-580B-4215-A987-C19976AE18AD}" type="pres">
      <dgm:prSet presAssocID="{4EE573D7-FD78-4281-8B29-BB10614B36BB}" presName="text_1" presStyleLbl="node1" presStyleIdx="0" presStyleCnt="0" custAng="0" custScaleX="132183" custScaleY="51575" custLinFactNeighborX="-2252" custLinFactNeighborY="-57155">
        <dgm:presLayoutVars>
          <dgm:bulletEnabled val="1"/>
        </dgm:presLayoutVars>
      </dgm:prSet>
      <dgm:spPr/>
    </dgm:pt>
    <dgm:pt modelId="{5523A5D0-32FD-484E-B150-5234EA563350}" type="pres">
      <dgm:prSet presAssocID="{C989DAD4-3C80-4C56-BA79-5322F3176F06}" presName="picture_2" presStyleCnt="0"/>
      <dgm:spPr/>
    </dgm:pt>
    <dgm:pt modelId="{792F4D7B-4CA1-4EBA-BA4B-4F42B626D087}" type="pres">
      <dgm:prSet presAssocID="{C989DAD4-3C80-4C56-BA79-5322F3176F06}" presName="pictureRepeatNode" presStyleLbl="alignImgPlace1" presStyleIdx="1" presStyleCnt="4"/>
      <dgm:spPr/>
    </dgm:pt>
    <dgm:pt modelId="{740E48EF-0B87-4F8E-B341-D360D2569643}" type="pres">
      <dgm:prSet presAssocID="{5B6F4FF9-B5DC-4F4B-8AE0-1B90F88C98F0}" presName="line_2" presStyleLbl="parChTrans1D1" presStyleIdx="0" presStyleCnt="3"/>
      <dgm:spPr/>
    </dgm:pt>
    <dgm:pt modelId="{F5D1397F-3D63-4744-9CE2-4D2A812298A8}" type="pres">
      <dgm:prSet presAssocID="{5B6F4FF9-B5DC-4F4B-8AE0-1B90F88C98F0}" presName="textparent_2" presStyleLbl="node1" presStyleIdx="0" presStyleCnt="0"/>
      <dgm:spPr/>
    </dgm:pt>
    <dgm:pt modelId="{40B7D28C-BB59-48B5-A104-8F4A6BDAB528}" type="pres">
      <dgm:prSet presAssocID="{5B6F4FF9-B5DC-4F4B-8AE0-1B90F88C98F0}" presName="text_2" presStyleLbl="revTx" presStyleIdx="0" presStyleCnt="3">
        <dgm:presLayoutVars>
          <dgm:bulletEnabled val="1"/>
        </dgm:presLayoutVars>
      </dgm:prSet>
      <dgm:spPr/>
    </dgm:pt>
    <dgm:pt modelId="{0B3702E4-1390-484B-8784-35FEF4D79AA6}" type="pres">
      <dgm:prSet presAssocID="{D569CFC8-F7C6-471E-A7A6-DE4B4F68C782}" presName="picture_3" presStyleCnt="0"/>
      <dgm:spPr/>
    </dgm:pt>
    <dgm:pt modelId="{92324DB3-9D17-494E-A0BC-544206021D55}" type="pres">
      <dgm:prSet presAssocID="{D569CFC8-F7C6-471E-A7A6-DE4B4F68C782}" presName="pictureRepeatNode" presStyleLbl="alignImgPlace1" presStyleIdx="2" presStyleCnt="4"/>
      <dgm:spPr/>
    </dgm:pt>
    <dgm:pt modelId="{250D23C9-B1D1-4107-AF47-20B09D8D05C8}" type="pres">
      <dgm:prSet presAssocID="{53E9DB8B-2571-484E-AD39-F7B2BBD6683C}" presName="line_3" presStyleLbl="parChTrans1D1" presStyleIdx="1" presStyleCnt="3"/>
      <dgm:spPr/>
    </dgm:pt>
    <dgm:pt modelId="{FB980984-DE6E-44D2-9FC4-2AE24A750CDE}" type="pres">
      <dgm:prSet presAssocID="{53E9DB8B-2571-484E-AD39-F7B2BBD6683C}" presName="textparent_3" presStyleLbl="node1" presStyleIdx="0" presStyleCnt="0"/>
      <dgm:spPr/>
    </dgm:pt>
    <dgm:pt modelId="{3EC61FAF-2C44-490C-B3DB-8B906B632F25}" type="pres">
      <dgm:prSet presAssocID="{53E9DB8B-2571-484E-AD39-F7B2BBD6683C}" presName="text_3" presStyleLbl="revTx" presStyleIdx="1" presStyleCnt="3">
        <dgm:presLayoutVars>
          <dgm:bulletEnabled val="1"/>
        </dgm:presLayoutVars>
      </dgm:prSet>
      <dgm:spPr/>
    </dgm:pt>
    <dgm:pt modelId="{E3BAF7BD-7148-4AD8-AB9F-ACD570798141}" type="pres">
      <dgm:prSet presAssocID="{C9C7BF04-32EA-4EA9-986B-0CF88AD8A0B9}" presName="picture_4" presStyleCnt="0"/>
      <dgm:spPr/>
    </dgm:pt>
    <dgm:pt modelId="{9A46AFE8-9763-427F-86E0-7907985C8EDA}" type="pres">
      <dgm:prSet presAssocID="{C9C7BF04-32EA-4EA9-986B-0CF88AD8A0B9}" presName="pictureRepeatNode" presStyleLbl="alignImgPlace1" presStyleIdx="3" presStyleCnt="4"/>
      <dgm:spPr/>
    </dgm:pt>
    <dgm:pt modelId="{B188EC8E-B687-40CA-B716-066FB3C5FB71}" type="pres">
      <dgm:prSet presAssocID="{1ED65994-4726-4AD6-A5FF-A150C2B8E6D4}" presName="line_4" presStyleLbl="parChTrans1D1" presStyleIdx="2" presStyleCnt="3"/>
      <dgm:spPr/>
    </dgm:pt>
    <dgm:pt modelId="{3D9E437A-2B17-40C2-A693-76EEAF866469}" type="pres">
      <dgm:prSet presAssocID="{1ED65994-4726-4AD6-A5FF-A150C2B8E6D4}" presName="textparent_4" presStyleLbl="node1" presStyleIdx="0" presStyleCnt="0"/>
      <dgm:spPr/>
    </dgm:pt>
    <dgm:pt modelId="{8AD163DC-2938-4CB1-8991-C8403D16914D}" type="pres">
      <dgm:prSet presAssocID="{1ED65994-4726-4AD6-A5FF-A150C2B8E6D4}" presName="text_4" presStyleLbl="revTx" presStyleIdx="2" presStyleCnt="3">
        <dgm:presLayoutVars>
          <dgm:bulletEnabled val="1"/>
        </dgm:presLayoutVars>
      </dgm:prSet>
      <dgm:spPr/>
    </dgm:pt>
  </dgm:ptLst>
  <dgm:cxnLst>
    <dgm:cxn modelId="{726BC90C-3F4D-47E8-B1DA-5B89DD5859FD}" type="presOf" srcId="{4EE573D7-FD78-4281-8B29-BB10614B36BB}" destId="{13A2DDCD-580B-4215-A987-C19976AE18AD}" srcOrd="0" destOrd="0" presId="urn:microsoft.com/office/officeart/2008/layout/CircularPictureCallout"/>
    <dgm:cxn modelId="{D2E9D219-0871-4A14-847D-545AC1875E94}" type="presOf" srcId="{1ED65994-4726-4AD6-A5FF-A150C2B8E6D4}" destId="{8AD163DC-2938-4CB1-8991-C8403D16914D}" srcOrd="0" destOrd="0" presId="urn:microsoft.com/office/officeart/2008/layout/CircularPictureCallout"/>
    <dgm:cxn modelId="{77E9DC21-598B-4485-9992-9F68405179D4}" type="presOf" srcId="{53E9DB8B-2571-484E-AD39-F7B2BBD6683C}" destId="{3EC61FAF-2C44-490C-B3DB-8B906B632F25}" srcOrd="0" destOrd="0" presId="urn:microsoft.com/office/officeart/2008/layout/CircularPictureCallout"/>
    <dgm:cxn modelId="{47B8AB3D-F4F2-4234-A7C1-12AAEC845AB4}" srcId="{F4C9B7FA-0808-4A59-8102-67C55310045D}" destId="{5B6F4FF9-B5DC-4F4B-8AE0-1B90F88C98F0}" srcOrd="1" destOrd="0" parTransId="{4211CE7B-CE99-4598-9FBA-74BDD693B8AE}" sibTransId="{C989DAD4-3C80-4C56-BA79-5322F3176F06}"/>
    <dgm:cxn modelId="{11C78C49-A580-4DD7-9D65-F1BCAB2E6FB2}" type="presOf" srcId="{D569CFC8-F7C6-471E-A7A6-DE4B4F68C782}" destId="{92324DB3-9D17-494E-A0BC-544206021D55}" srcOrd="0" destOrd="0" presId="urn:microsoft.com/office/officeart/2008/layout/CircularPictureCallout"/>
    <dgm:cxn modelId="{64192C50-8E36-4EDF-A59A-340E4F5F53CE}" srcId="{F4C9B7FA-0808-4A59-8102-67C55310045D}" destId="{4EE573D7-FD78-4281-8B29-BB10614B36BB}" srcOrd="0" destOrd="0" parTransId="{E7C8153B-6BB0-4D7C-9ED4-6874B397B1A5}" sibTransId="{DF8F9230-F43F-4BDE-BE2B-2F5CC734BB68}"/>
    <dgm:cxn modelId="{8FBBAA89-C948-4A86-ABC7-F60A01933465}" type="presOf" srcId="{C9C7BF04-32EA-4EA9-986B-0CF88AD8A0B9}" destId="{9A46AFE8-9763-427F-86E0-7907985C8EDA}" srcOrd="0" destOrd="0" presId="urn:microsoft.com/office/officeart/2008/layout/CircularPictureCallout"/>
    <dgm:cxn modelId="{D2244BAD-6146-4B56-9859-70F6795F20A9}" srcId="{F4C9B7FA-0808-4A59-8102-67C55310045D}" destId="{53E9DB8B-2571-484E-AD39-F7B2BBD6683C}" srcOrd="2" destOrd="0" parTransId="{0D756F0F-5E9F-4F1C-8667-66FA9F3222FA}" sibTransId="{D569CFC8-F7C6-471E-A7A6-DE4B4F68C782}"/>
    <dgm:cxn modelId="{CBD77ABA-B4CB-4719-8002-BE6B3F17D90D}" type="presOf" srcId="{F4C9B7FA-0808-4A59-8102-67C55310045D}" destId="{12E4700D-0B8E-47AC-9CA0-004DCB1F77DC}" srcOrd="0" destOrd="0" presId="urn:microsoft.com/office/officeart/2008/layout/CircularPictureCallout"/>
    <dgm:cxn modelId="{2331E1CD-6653-496C-868B-06BF6CB3AAF2}" type="presOf" srcId="{C989DAD4-3C80-4C56-BA79-5322F3176F06}" destId="{792F4D7B-4CA1-4EBA-BA4B-4F42B626D087}" srcOrd="0" destOrd="0" presId="urn:microsoft.com/office/officeart/2008/layout/CircularPictureCallout"/>
    <dgm:cxn modelId="{A394CCD6-2067-4BDA-9529-FAAF188C86B3}" type="presOf" srcId="{5B6F4FF9-B5DC-4F4B-8AE0-1B90F88C98F0}" destId="{40B7D28C-BB59-48B5-A104-8F4A6BDAB528}" srcOrd="0" destOrd="0" presId="urn:microsoft.com/office/officeart/2008/layout/CircularPictureCallout"/>
    <dgm:cxn modelId="{31F189E3-9C8A-4178-A707-A693A558D868}" srcId="{F4C9B7FA-0808-4A59-8102-67C55310045D}" destId="{1ED65994-4726-4AD6-A5FF-A150C2B8E6D4}" srcOrd="3" destOrd="0" parTransId="{EA9B62B9-9C95-4E66-8B70-D30A5CEF76E7}" sibTransId="{C9C7BF04-32EA-4EA9-986B-0CF88AD8A0B9}"/>
    <dgm:cxn modelId="{627E96E4-D54E-4A27-A1B6-75ED02C668A2}" type="presOf" srcId="{DF8F9230-F43F-4BDE-BE2B-2F5CC734BB68}" destId="{333E67C8-747F-4C9B-939E-49AE7BF265C6}" srcOrd="0" destOrd="0" presId="urn:microsoft.com/office/officeart/2008/layout/CircularPictureCallout"/>
    <dgm:cxn modelId="{D166F2A6-C10A-4058-87F5-BB5E94FA48A7}" type="presParOf" srcId="{12E4700D-0B8E-47AC-9CA0-004DCB1F77DC}" destId="{5A3A59FC-6B9E-4D24-8BE0-DCDD5A8F0C01}" srcOrd="0" destOrd="0" presId="urn:microsoft.com/office/officeart/2008/layout/CircularPictureCallout"/>
    <dgm:cxn modelId="{332FC00E-0B3A-4E24-B281-B9C240BF1CF4}" type="presParOf" srcId="{5A3A59FC-6B9E-4D24-8BE0-DCDD5A8F0C01}" destId="{71F4C005-8D80-43A2-9251-6EBF933C191E}" srcOrd="0" destOrd="0" presId="urn:microsoft.com/office/officeart/2008/layout/CircularPictureCallout"/>
    <dgm:cxn modelId="{76049E22-6685-4924-B157-DBB7D24686AF}" type="presParOf" srcId="{71F4C005-8D80-43A2-9251-6EBF933C191E}" destId="{333E67C8-747F-4C9B-939E-49AE7BF265C6}" srcOrd="0" destOrd="0" presId="urn:microsoft.com/office/officeart/2008/layout/CircularPictureCallout"/>
    <dgm:cxn modelId="{8EFCA2B0-DD2D-4A61-944A-CCF08BF1D31B}" type="presParOf" srcId="{5A3A59FC-6B9E-4D24-8BE0-DCDD5A8F0C01}" destId="{13A2DDCD-580B-4215-A987-C19976AE18AD}" srcOrd="1" destOrd="0" presId="urn:microsoft.com/office/officeart/2008/layout/CircularPictureCallout"/>
    <dgm:cxn modelId="{395B1B46-50DF-49B0-BE30-E758E274C510}" type="presParOf" srcId="{5A3A59FC-6B9E-4D24-8BE0-DCDD5A8F0C01}" destId="{5523A5D0-32FD-484E-B150-5234EA563350}" srcOrd="2" destOrd="0" presId="urn:microsoft.com/office/officeart/2008/layout/CircularPictureCallout"/>
    <dgm:cxn modelId="{6E52DF25-40DA-467C-BBB9-1BDE38D41BF5}" type="presParOf" srcId="{5523A5D0-32FD-484E-B150-5234EA563350}" destId="{792F4D7B-4CA1-4EBA-BA4B-4F42B626D087}" srcOrd="0" destOrd="0" presId="urn:microsoft.com/office/officeart/2008/layout/CircularPictureCallout"/>
    <dgm:cxn modelId="{84A947F2-B448-430F-A67C-696904F206CC}" type="presParOf" srcId="{5A3A59FC-6B9E-4D24-8BE0-DCDD5A8F0C01}" destId="{740E48EF-0B87-4F8E-B341-D360D2569643}" srcOrd="3" destOrd="0" presId="urn:microsoft.com/office/officeart/2008/layout/CircularPictureCallout"/>
    <dgm:cxn modelId="{B70C756D-056C-4956-8CBF-DF613557EDE3}" type="presParOf" srcId="{5A3A59FC-6B9E-4D24-8BE0-DCDD5A8F0C01}" destId="{F5D1397F-3D63-4744-9CE2-4D2A812298A8}" srcOrd="4" destOrd="0" presId="urn:microsoft.com/office/officeart/2008/layout/CircularPictureCallout"/>
    <dgm:cxn modelId="{72F66611-6107-468A-9AD4-75937B826B48}" type="presParOf" srcId="{F5D1397F-3D63-4744-9CE2-4D2A812298A8}" destId="{40B7D28C-BB59-48B5-A104-8F4A6BDAB528}" srcOrd="0" destOrd="0" presId="urn:microsoft.com/office/officeart/2008/layout/CircularPictureCallout"/>
    <dgm:cxn modelId="{71CDDED8-20E0-42FB-8496-2D5AB60624B3}" type="presParOf" srcId="{5A3A59FC-6B9E-4D24-8BE0-DCDD5A8F0C01}" destId="{0B3702E4-1390-484B-8784-35FEF4D79AA6}" srcOrd="5" destOrd="0" presId="urn:microsoft.com/office/officeart/2008/layout/CircularPictureCallout"/>
    <dgm:cxn modelId="{3E439286-1FF7-4EF2-8460-1BDA79561A1D}" type="presParOf" srcId="{0B3702E4-1390-484B-8784-35FEF4D79AA6}" destId="{92324DB3-9D17-494E-A0BC-544206021D55}" srcOrd="0" destOrd="0" presId="urn:microsoft.com/office/officeart/2008/layout/CircularPictureCallout"/>
    <dgm:cxn modelId="{515F4D07-08D7-4E88-A850-E7035BB7AFE5}" type="presParOf" srcId="{5A3A59FC-6B9E-4D24-8BE0-DCDD5A8F0C01}" destId="{250D23C9-B1D1-4107-AF47-20B09D8D05C8}" srcOrd="6" destOrd="0" presId="urn:microsoft.com/office/officeart/2008/layout/CircularPictureCallout"/>
    <dgm:cxn modelId="{4E865D18-A0C6-4BE7-BAB3-5FEC5DCA4E46}" type="presParOf" srcId="{5A3A59FC-6B9E-4D24-8BE0-DCDD5A8F0C01}" destId="{FB980984-DE6E-44D2-9FC4-2AE24A750CDE}" srcOrd="7" destOrd="0" presId="urn:microsoft.com/office/officeart/2008/layout/CircularPictureCallout"/>
    <dgm:cxn modelId="{C412592F-F7EC-47DD-B9C8-A35C2460DF4D}" type="presParOf" srcId="{FB980984-DE6E-44D2-9FC4-2AE24A750CDE}" destId="{3EC61FAF-2C44-490C-B3DB-8B906B632F25}" srcOrd="0" destOrd="0" presId="urn:microsoft.com/office/officeart/2008/layout/CircularPictureCallout"/>
    <dgm:cxn modelId="{9542FF25-EDEA-4973-82EC-B47DAA710FBC}" type="presParOf" srcId="{5A3A59FC-6B9E-4D24-8BE0-DCDD5A8F0C01}" destId="{E3BAF7BD-7148-4AD8-AB9F-ACD570798141}" srcOrd="8" destOrd="0" presId="urn:microsoft.com/office/officeart/2008/layout/CircularPictureCallout"/>
    <dgm:cxn modelId="{3EB9B127-9803-4E59-A174-1B9D2676431A}" type="presParOf" srcId="{E3BAF7BD-7148-4AD8-AB9F-ACD570798141}" destId="{9A46AFE8-9763-427F-86E0-7907985C8EDA}" srcOrd="0" destOrd="0" presId="urn:microsoft.com/office/officeart/2008/layout/CircularPictureCallout"/>
    <dgm:cxn modelId="{4BA2FE4B-EF20-4E61-AFB2-5CF79124D592}" type="presParOf" srcId="{5A3A59FC-6B9E-4D24-8BE0-DCDD5A8F0C01}" destId="{B188EC8E-B687-40CA-B716-066FB3C5FB71}" srcOrd="9" destOrd="0" presId="urn:microsoft.com/office/officeart/2008/layout/CircularPictureCallout"/>
    <dgm:cxn modelId="{B12EA555-61C0-4AE6-BF19-09D5FD489F51}" type="presParOf" srcId="{5A3A59FC-6B9E-4D24-8BE0-DCDD5A8F0C01}" destId="{3D9E437A-2B17-40C2-A693-76EEAF866469}" srcOrd="10" destOrd="0" presId="urn:microsoft.com/office/officeart/2008/layout/CircularPictureCallout"/>
    <dgm:cxn modelId="{5A731FB5-27D4-4C49-BD4A-CCFA3721A384}" type="presParOf" srcId="{3D9E437A-2B17-40C2-A693-76EEAF866469}" destId="{8AD163DC-2938-4CB1-8991-C8403D16914D}" srcOrd="0"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F7BF7B4-FEE2-4487-B73E-1AFE7EB7C303}" type="doc">
      <dgm:prSet loTypeId="urn:microsoft.com/office/officeart/2008/layout/VerticalCurvedList" loCatId="list" qsTypeId="urn:microsoft.com/office/officeart/2005/8/quickstyle/simple1" qsCatId="simple" csTypeId="urn:microsoft.com/office/officeart/2005/8/colors/accent2_1" csCatId="accent2" phldr="1"/>
      <dgm:spPr/>
      <dgm:t>
        <a:bodyPr/>
        <a:lstStyle/>
        <a:p>
          <a:endParaRPr lang="fr-FR"/>
        </a:p>
      </dgm:t>
    </dgm:pt>
    <dgm:pt modelId="{12E6C44C-67C4-4B53-B5BD-7DC516260153}">
      <dgm:prSet/>
      <dgm:spPr/>
      <dgm:t>
        <a:bodyPr/>
        <a:lstStyle/>
        <a:p>
          <a:r>
            <a:rPr lang="fr-MA" b="0" i="1" dirty="0"/>
            <a:t>Les utilisateurs entreront le nom d’un organe et formuleront des questions concernant cet organe.</a:t>
          </a:r>
          <a:endParaRPr lang="fr-FR" dirty="0"/>
        </a:p>
      </dgm:t>
    </dgm:pt>
    <dgm:pt modelId="{96FA610C-23D1-4180-9DC4-940561C5A548}" type="parTrans" cxnId="{D712D97F-1C0A-45BF-91D8-933A90B56E02}">
      <dgm:prSet/>
      <dgm:spPr/>
      <dgm:t>
        <a:bodyPr/>
        <a:lstStyle/>
        <a:p>
          <a:endParaRPr lang="fr-FR"/>
        </a:p>
      </dgm:t>
    </dgm:pt>
    <dgm:pt modelId="{B326FA64-3B1F-408F-8B53-1E523B3E4E69}" type="sibTrans" cxnId="{D712D97F-1C0A-45BF-91D8-933A90B56E02}">
      <dgm:prSet/>
      <dgm:spPr/>
      <dgm:t>
        <a:bodyPr/>
        <a:lstStyle/>
        <a:p>
          <a:endParaRPr lang="fr-FR"/>
        </a:p>
      </dgm:t>
    </dgm:pt>
    <dgm:pt modelId="{CBDBC02E-1C87-4489-A31D-ABD8DBA81ECB}" type="pres">
      <dgm:prSet presAssocID="{7F7BF7B4-FEE2-4487-B73E-1AFE7EB7C303}" presName="Name0" presStyleCnt="0">
        <dgm:presLayoutVars>
          <dgm:chMax val="7"/>
          <dgm:chPref val="7"/>
          <dgm:dir/>
        </dgm:presLayoutVars>
      </dgm:prSet>
      <dgm:spPr/>
    </dgm:pt>
    <dgm:pt modelId="{8A864410-D4A0-4604-A7A9-DA1DC97211E6}" type="pres">
      <dgm:prSet presAssocID="{7F7BF7B4-FEE2-4487-B73E-1AFE7EB7C303}" presName="Name1" presStyleCnt="0"/>
      <dgm:spPr/>
    </dgm:pt>
    <dgm:pt modelId="{CB2FC74E-EF9B-4D4A-96A1-7D41D540E038}" type="pres">
      <dgm:prSet presAssocID="{7F7BF7B4-FEE2-4487-B73E-1AFE7EB7C303}" presName="cycle" presStyleCnt="0"/>
      <dgm:spPr/>
    </dgm:pt>
    <dgm:pt modelId="{B532ADE4-A1D8-44A3-B633-99F3EE20736A}" type="pres">
      <dgm:prSet presAssocID="{7F7BF7B4-FEE2-4487-B73E-1AFE7EB7C303}" presName="srcNode" presStyleLbl="node1" presStyleIdx="0" presStyleCnt="1"/>
      <dgm:spPr/>
    </dgm:pt>
    <dgm:pt modelId="{7D59B536-F16A-455C-979A-92BB829FAE07}" type="pres">
      <dgm:prSet presAssocID="{7F7BF7B4-FEE2-4487-B73E-1AFE7EB7C303}" presName="conn" presStyleLbl="parChTrans1D2" presStyleIdx="0" presStyleCnt="1" custScaleY="139506"/>
      <dgm:spPr/>
    </dgm:pt>
    <dgm:pt modelId="{13B86194-9ADD-4E4F-9FC7-692D0A790CE5}" type="pres">
      <dgm:prSet presAssocID="{7F7BF7B4-FEE2-4487-B73E-1AFE7EB7C303}" presName="extraNode" presStyleLbl="node1" presStyleIdx="0" presStyleCnt="1"/>
      <dgm:spPr/>
    </dgm:pt>
    <dgm:pt modelId="{C261788B-CB51-4D21-A4E5-ECD8D1FB28FB}" type="pres">
      <dgm:prSet presAssocID="{7F7BF7B4-FEE2-4487-B73E-1AFE7EB7C303}" presName="dstNode" presStyleLbl="node1" presStyleIdx="0" presStyleCnt="1"/>
      <dgm:spPr/>
    </dgm:pt>
    <dgm:pt modelId="{52701244-5810-4560-ACE6-632899929B9A}" type="pres">
      <dgm:prSet presAssocID="{12E6C44C-67C4-4B53-B5BD-7DC516260153}" presName="text_1" presStyleLbl="node1" presStyleIdx="0" presStyleCnt="1">
        <dgm:presLayoutVars>
          <dgm:bulletEnabled val="1"/>
        </dgm:presLayoutVars>
      </dgm:prSet>
      <dgm:spPr/>
    </dgm:pt>
    <dgm:pt modelId="{BA599B06-E127-4BEE-A5B9-0D21C328C365}" type="pres">
      <dgm:prSet presAssocID="{12E6C44C-67C4-4B53-B5BD-7DC516260153}" presName="accent_1" presStyleCnt="0"/>
      <dgm:spPr/>
    </dgm:pt>
    <dgm:pt modelId="{8287DBF1-08DE-4AF7-A4A4-D5EB8EC3FAB7}" type="pres">
      <dgm:prSet presAssocID="{12E6C44C-67C4-4B53-B5BD-7DC516260153}" presName="accentRepeatNode" presStyleLbl="solidFgAcc1" presStyleIdx="0" presStyleCnt="1"/>
      <dgm:spPr/>
    </dgm:pt>
  </dgm:ptLst>
  <dgm:cxnLst>
    <dgm:cxn modelId="{C5EA9032-805D-4B02-80C5-89D9520B54C7}" type="presOf" srcId="{7F7BF7B4-FEE2-4487-B73E-1AFE7EB7C303}" destId="{CBDBC02E-1C87-4489-A31D-ABD8DBA81ECB}" srcOrd="0" destOrd="0" presId="urn:microsoft.com/office/officeart/2008/layout/VerticalCurvedList"/>
    <dgm:cxn modelId="{D712D97F-1C0A-45BF-91D8-933A90B56E02}" srcId="{7F7BF7B4-FEE2-4487-B73E-1AFE7EB7C303}" destId="{12E6C44C-67C4-4B53-B5BD-7DC516260153}" srcOrd="0" destOrd="0" parTransId="{96FA610C-23D1-4180-9DC4-940561C5A548}" sibTransId="{B326FA64-3B1F-408F-8B53-1E523B3E4E69}"/>
    <dgm:cxn modelId="{5B3E0F9A-F299-4820-BE32-02C07E7F6C92}" type="presOf" srcId="{12E6C44C-67C4-4B53-B5BD-7DC516260153}" destId="{52701244-5810-4560-ACE6-632899929B9A}" srcOrd="0" destOrd="0" presId="urn:microsoft.com/office/officeart/2008/layout/VerticalCurvedList"/>
    <dgm:cxn modelId="{787C3FB9-45CF-47F9-8B32-A8DA990B5273}" type="presOf" srcId="{B326FA64-3B1F-408F-8B53-1E523B3E4E69}" destId="{7D59B536-F16A-455C-979A-92BB829FAE07}" srcOrd="0" destOrd="0" presId="urn:microsoft.com/office/officeart/2008/layout/VerticalCurvedList"/>
    <dgm:cxn modelId="{BEA22815-D950-48CB-8B3B-07EDE8CDDF8C}" type="presParOf" srcId="{CBDBC02E-1C87-4489-A31D-ABD8DBA81ECB}" destId="{8A864410-D4A0-4604-A7A9-DA1DC97211E6}" srcOrd="0" destOrd="0" presId="urn:microsoft.com/office/officeart/2008/layout/VerticalCurvedList"/>
    <dgm:cxn modelId="{92966EF2-ECD8-4D9A-939C-ED9D6F4FC423}" type="presParOf" srcId="{8A864410-D4A0-4604-A7A9-DA1DC97211E6}" destId="{CB2FC74E-EF9B-4D4A-96A1-7D41D540E038}" srcOrd="0" destOrd="0" presId="urn:microsoft.com/office/officeart/2008/layout/VerticalCurvedList"/>
    <dgm:cxn modelId="{72263F5A-44F0-4966-AD52-EED4696BDE66}" type="presParOf" srcId="{CB2FC74E-EF9B-4D4A-96A1-7D41D540E038}" destId="{B532ADE4-A1D8-44A3-B633-99F3EE20736A}" srcOrd="0" destOrd="0" presId="urn:microsoft.com/office/officeart/2008/layout/VerticalCurvedList"/>
    <dgm:cxn modelId="{BF6F3012-2C7A-4D36-89CB-B0D700DF03DE}" type="presParOf" srcId="{CB2FC74E-EF9B-4D4A-96A1-7D41D540E038}" destId="{7D59B536-F16A-455C-979A-92BB829FAE07}" srcOrd="1" destOrd="0" presId="urn:microsoft.com/office/officeart/2008/layout/VerticalCurvedList"/>
    <dgm:cxn modelId="{0DB2E4BB-C7BF-4BFA-B150-935E8B656587}" type="presParOf" srcId="{CB2FC74E-EF9B-4D4A-96A1-7D41D540E038}" destId="{13B86194-9ADD-4E4F-9FC7-692D0A790CE5}" srcOrd="2" destOrd="0" presId="urn:microsoft.com/office/officeart/2008/layout/VerticalCurvedList"/>
    <dgm:cxn modelId="{21AEE03E-A8F8-4385-92DC-5BF05EC82AD5}" type="presParOf" srcId="{CB2FC74E-EF9B-4D4A-96A1-7D41D540E038}" destId="{C261788B-CB51-4D21-A4E5-ECD8D1FB28FB}" srcOrd="3" destOrd="0" presId="urn:microsoft.com/office/officeart/2008/layout/VerticalCurvedList"/>
    <dgm:cxn modelId="{BC4BDB24-FF0C-4B0B-B0F6-FFA2ED33908B}" type="presParOf" srcId="{8A864410-D4A0-4604-A7A9-DA1DC97211E6}" destId="{52701244-5810-4560-ACE6-632899929B9A}" srcOrd="1" destOrd="0" presId="urn:microsoft.com/office/officeart/2008/layout/VerticalCurvedList"/>
    <dgm:cxn modelId="{73A53E9E-8AAA-4038-B383-B33E06727121}" type="presParOf" srcId="{8A864410-D4A0-4604-A7A9-DA1DC97211E6}" destId="{BA599B06-E127-4BEE-A5B9-0D21C328C365}" srcOrd="2" destOrd="0" presId="urn:microsoft.com/office/officeart/2008/layout/VerticalCurvedList"/>
    <dgm:cxn modelId="{28F62220-C63C-434A-85D9-D0A334187CA4}" type="presParOf" srcId="{BA599B06-E127-4BEE-A5B9-0D21C328C365}" destId="{8287DBF1-08DE-4AF7-A4A4-D5EB8EC3FAB7}" srcOrd="0" destOrd="0" presId="urn:microsoft.com/office/officeart/2008/layout/VerticalCurvedList"/>
  </dgm:cxnLst>
  <dgm:bg/>
  <dgm:whole/>
  <dgm:extLst>
    <a:ext uri="http://schemas.microsoft.com/office/drawing/2008/diagram">
      <dsp:dataModelExt xmlns:dsp="http://schemas.microsoft.com/office/drawing/2008/diagram" relId="rId12"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A3B0CE38-9371-4077-BC2F-83E817C008C0}" type="doc">
      <dgm:prSet loTypeId="urn:microsoft.com/office/officeart/2005/8/layout/lProcess3" loCatId="process" qsTypeId="urn:microsoft.com/office/officeart/2005/8/quickstyle/simple1" qsCatId="simple" csTypeId="urn:microsoft.com/office/officeart/2005/8/colors/accent2_1" csCatId="accent2" phldr="1"/>
      <dgm:spPr/>
      <dgm:t>
        <a:bodyPr/>
        <a:lstStyle/>
        <a:p>
          <a:endParaRPr lang="fr-FR"/>
        </a:p>
      </dgm:t>
    </dgm:pt>
    <dgm:pt modelId="{41462050-3425-4C2B-A76B-CA6AB295244E}">
      <dgm:prSet custT="1"/>
      <dgm:spPr/>
      <dgm:t>
        <a:bodyPr/>
        <a:lstStyle/>
        <a:p>
          <a:r>
            <a:rPr lang="fr-MA" sz="2000" b="1" i="0" dirty="0"/>
            <a:t>Outputs :</a:t>
          </a:r>
          <a:endParaRPr lang="fr-FR" sz="2000" dirty="0"/>
        </a:p>
      </dgm:t>
    </dgm:pt>
    <dgm:pt modelId="{FE7D0AA2-9D88-448C-8E2F-E401C37352CE}" type="parTrans" cxnId="{38E950F4-7778-4ADC-A3C7-B1B9D6EFA6B4}">
      <dgm:prSet/>
      <dgm:spPr/>
      <dgm:t>
        <a:bodyPr/>
        <a:lstStyle/>
        <a:p>
          <a:endParaRPr lang="fr-FR"/>
        </a:p>
      </dgm:t>
    </dgm:pt>
    <dgm:pt modelId="{E1D2E1E4-D47C-41C1-9E46-4A590E2D370B}" type="sibTrans" cxnId="{38E950F4-7778-4ADC-A3C7-B1B9D6EFA6B4}">
      <dgm:prSet/>
      <dgm:spPr/>
      <dgm:t>
        <a:bodyPr/>
        <a:lstStyle/>
        <a:p>
          <a:endParaRPr lang="fr-FR"/>
        </a:p>
      </dgm:t>
    </dgm:pt>
    <dgm:pt modelId="{5BCC9CAE-D05A-469D-BF6C-714ED869AA1E}" type="pres">
      <dgm:prSet presAssocID="{A3B0CE38-9371-4077-BC2F-83E817C008C0}" presName="Name0" presStyleCnt="0">
        <dgm:presLayoutVars>
          <dgm:chPref val="3"/>
          <dgm:dir/>
          <dgm:animLvl val="lvl"/>
          <dgm:resizeHandles/>
        </dgm:presLayoutVars>
      </dgm:prSet>
      <dgm:spPr/>
    </dgm:pt>
    <dgm:pt modelId="{36EF3927-5B37-47B4-9DAC-8ECFFD750748}" type="pres">
      <dgm:prSet presAssocID="{41462050-3425-4C2B-A76B-CA6AB295244E}" presName="horFlow" presStyleCnt="0"/>
      <dgm:spPr/>
    </dgm:pt>
    <dgm:pt modelId="{EB4B00C6-1E70-48FB-8535-5B350C7BB5BD}" type="pres">
      <dgm:prSet presAssocID="{41462050-3425-4C2B-A76B-CA6AB295244E}" presName="bigChev" presStyleLbl="node1" presStyleIdx="0" presStyleCnt="1" custScaleX="165529" custLinFactNeighborX="83" custLinFactNeighborY="-3986"/>
      <dgm:spPr/>
    </dgm:pt>
  </dgm:ptLst>
  <dgm:cxnLst>
    <dgm:cxn modelId="{F1868230-4E4E-48F2-9D29-55B8E31F67D8}" type="presOf" srcId="{41462050-3425-4C2B-A76B-CA6AB295244E}" destId="{EB4B00C6-1E70-48FB-8535-5B350C7BB5BD}" srcOrd="0" destOrd="0" presId="urn:microsoft.com/office/officeart/2005/8/layout/lProcess3"/>
    <dgm:cxn modelId="{A0E18FCC-5423-4755-A897-21134080D414}" type="presOf" srcId="{A3B0CE38-9371-4077-BC2F-83E817C008C0}" destId="{5BCC9CAE-D05A-469D-BF6C-714ED869AA1E}" srcOrd="0" destOrd="0" presId="urn:microsoft.com/office/officeart/2005/8/layout/lProcess3"/>
    <dgm:cxn modelId="{38E950F4-7778-4ADC-A3C7-B1B9D6EFA6B4}" srcId="{A3B0CE38-9371-4077-BC2F-83E817C008C0}" destId="{41462050-3425-4C2B-A76B-CA6AB295244E}" srcOrd="0" destOrd="0" parTransId="{FE7D0AA2-9D88-448C-8E2F-E401C37352CE}" sibTransId="{E1D2E1E4-D47C-41C1-9E46-4A590E2D370B}"/>
    <dgm:cxn modelId="{1E28D25B-A3BD-4879-9F6F-E10060E88924}" type="presParOf" srcId="{5BCC9CAE-D05A-469D-BF6C-714ED869AA1E}" destId="{36EF3927-5B37-47B4-9DAC-8ECFFD750748}" srcOrd="0" destOrd="0" presId="urn:microsoft.com/office/officeart/2005/8/layout/lProcess3"/>
    <dgm:cxn modelId="{6978553F-4F78-4AD0-966E-7648CA19401F}" type="presParOf" srcId="{36EF3927-5B37-47B4-9DAC-8ECFFD750748}" destId="{EB4B00C6-1E70-48FB-8535-5B350C7BB5BD}"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7E685AA-052E-4883-86B4-D49565BD9289}" type="doc">
      <dgm:prSet loTypeId="urn:microsoft.com/office/officeart/2008/layout/VerticalCurvedList" loCatId="list" qsTypeId="urn:microsoft.com/office/officeart/2005/8/quickstyle/simple1" qsCatId="simple" csTypeId="urn:microsoft.com/office/officeart/2005/8/colors/accent2_1" csCatId="accent2" phldr="1"/>
      <dgm:spPr/>
      <dgm:t>
        <a:bodyPr/>
        <a:lstStyle/>
        <a:p>
          <a:endParaRPr lang="fr-FR"/>
        </a:p>
      </dgm:t>
    </dgm:pt>
    <dgm:pt modelId="{A3E5EEC2-3C9D-4644-BDDC-209615EB24C3}">
      <dgm:prSet/>
      <dgm:spPr/>
      <dgm:t>
        <a:bodyPr/>
        <a:lstStyle/>
        <a:p>
          <a:r>
            <a:rPr lang="fr-MA" b="0" i="1" dirty="0"/>
            <a:t>En réponse, la plateforme fournira des informations détaillées sur les exigences de l’organe, ainsi que des plans de test pour “Tester” et “Valider” l'organe. De plus, elle générera des documents essentiels comme la spécification technique.</a:t>
          </a:r>
          <a:endParaRPr lang="fr-FR" dirty="0"/>
        </a:p>
      </dgm:t>
    </dgm:pt>
    <dgm:pt modelId="{986905D9-3796-49F7-8F26-B00B2026A9CC}" type="parTrans" cxnId="{A4A041F6-4A44-460A-9D47-1BCF6D528D3C}">
      <dgm:prSet/>
      <dgm:spPr/>
      <dgm:t>
        <a:bodyPr/>
        <a:lstStyle/>
        <a:p>
          <a:endParaRPr lang="fr-FR"/>
        </a:p>
      </dgm:t>
    </dgm:pt>
    <dgm:pt modelId="{8D2BFCED-7B0B-4E6C-A013-69904016A433}" type="sibTrans" cxnId="{A4A041F6-4A44-460A-9D47-1BCF6D528D3C}">
      <dgm:prSet/>
      <dgm:spPr/>
      <dgm:t>
        <a:bodyPr/>
        <a:lstStyle/>
        <a:p>
          <a:endParaRPr lang="fr-FR"/>
        </a:p>
      </dgm:t>
    </dgm:pt>
    <dgm:pt modelId="{A09251FE-3B82-4132-AB4B-19CFCF774D35}">
      <dgm:prSet/>
      <dgm:spPr/>
      <dgm:t>
        <a:bodyPr/>
        <a:lstStyle/>
        <a:p>
          <a:pPr algn="just"/>
          <a:r>
            <a:rPr lang="fr-MA" b="0" i="1" dirty="0"/>
            <a:t>Doit être capable d'expliquer chaque exigence, son rôle et son fonctionnement, et comment on peut les tester et assurer la performance de ces exigences. Par exemple, l'utilisateur doit demander l'explication de certaines exigences, donc il doit être capable de le faire.</a:t>
          </a:r>
          <a:endParaRPr lang="fr-FR" dirty="0"/>
        </a:p>
      </dgm:t>
    </dgm:pt>
    <dgm:pt modelId="{9F431B33-68FC-44C4-9F86-277C9ABD0221}" type="parTrans" cxnId="{B3C278F3-F860-4B8A-9746-53FE8ECD8A8B}">
      <dgm:prSet/>
      <dgm:spPr/>
      <dgm:t>
        <a:bodyPr/>
        <a:lstStyle/>
        <a:p>
          <a:endParaRPr lang="fr-FR"/>
        </a:p>
      </dgm:t>
    </dgm:pt>
    <dgm:pt modelId="{B016B698-35AA-4A8A-BA38-202DEF1B8144}" type="sibTrans" cxnId="{B3C278F3-F860-4B8A-9746-53FE8ECD8A8B}">
      <dgm:prSet/>
      <dgm:spPr/>
      <dgm:t>
        <a:bodyPr/>
        <a:lstStyle/>
        <a:p>
          <a:endParaRPr lang="fr-FR"/>
        </a:p>
      </dgm:t>
    </dgm:pt>
    <dgm:pt modelId="{FF928C6D-170C-4200-BA32-EA509328ED8B}" type="pres">
      <dgm:prSet presAssocID="{97E685AA-052E-4883-86B4-D49565BD9289}" presName="Name0" presStyleCnt="0">
        <dgm:presLayoutVars>
          <dgm:chMax val="7"/>
          <dgm:chPref val="7"/>
          <dgm:dir/>
        </dgm:presLayoutVars>
      </dgm:prSet>
      <dgm:spPr/>
    </dgm:pt>
    <dgm:pt modelId="{4F71E327-A900-43AD-9C29-50027238977E}" type="pres">
      <dgm:prSet presAssocID="{97E685AA-052E-4883-86B4-D49565BD9289}" presName="Name1" presStyleCnt="0"/>
      <dgm:spPr/>
    </dgm:pt>
    <dgm:pt modelId="{E10F7E61-6986-4AD6-AAAE-C468EC2723FB}" type="pres">
      <dgm:prSet presAssocID="{97E685AA-052E-4883-86B4-D49565BD9289}" presName="cycle" presStyleCnt="0"/>
      <dgm:spPr/>
    </dgm:pt>
    <dgm:pt modelId="{53900D5A-BBE0-41F8-92D0-60B7ADF5A612}" type="pres">
      <dgm:prSet presAssocID="{97E685AA-052E-4883-86B4-D49565BD9289}" presName="srcNode" presStyleLbl="node1" presStyleIdx="0" presStyleCnt="2"/>
      <dgm:spPr/>
    </dgm:pt>
    <dgm:pt modelId="{6D9FBF0B-9FF8-464A-9300-6811DAE4DEDC}" type="pres">
      <dgm:prSet presAssocID="{97E685AA-052E-4883-86B4-D49565BD9289}" presName="conn" presStyleLbl="parChTrans1D2" presStyleIdx="0" presStyleCnt="1" custScaleX="87515" custScaleY="119346"/>
      <dgm:spPr/>
    </dgm:pt>
    <dgm:pt modelId="{2933EC62-A919-4945-9BF1-43D4B4595B7F}" type="pres">
      <dgm:prSet presAssocID="{97E685AA-052E-4883-86B4-D49565BD9289}" presName="extraNode" presStyleLbl="node1" presStyleIdx="0" presStyleCnt="2"/>
      <dgm:spPr/>
    </dgm:pt>
    <dgm:pt modelId="{066FB30A-4FD7-4CB7-B343-19ED69F38C1E}" type="pres">
      <dgm:prSet presAssocID="{97E685AA-052E-4883-86B4-D49565BD9289}" presName="dstNode" presStyleLbl="node1" presStyleIdx="0" presStyleCnt="2"/>
      <dgm:spPr/>
    </dgm:pt>
    <dgm:pt modelId="{C6CD2D44-8275-499F-8CF2-FC3F9A4F5820}" type="pres">
      <dgm:prSet presAssocID="{A3E5EEC2-3C9D-4644-BDDC-209615EB24C3}" presName="text_1" presStyleLbl="node1" presStyleIdx="0" presStyleCnt="2">
        <dgm:presLayoutVars>
          <dgm:bulletEnabled val="1"/>
        </dgm:presLayoutVars>
      </dgm:prSet>
      <dgm:spPr/>
    </dgm:pt>
    <dgm:pt modelId="{97AD926A-5355-49F4-BCEC-26380C8B0FDF}" type="pres">
      <dgm:prSet presAssocID="{A3E5EEC2-3C9D-4644-BDDC-209615EB24C3}" presName="accent_1" presStyleCnt="0"/>
      <dgm:spPr/>
    </dgm:pt>
    <dgm:pt modelId="{C531603E-0604-42EF-A004-4D7CC2B30C16}" type="pres">
      <dgm:prSet presAssocID="{A3E5EEC2-3C9D-4644-BDDC-209615EB24C3}" presName="accentRepeatNode" presStyleLbl="solidFgAcc1" presStyleIdx="0" presStyleCnt="2"/>
      <dgm:spPr/>
    </dgm:pt>
    <dgm:pt modelId="{A211738E-4508-41F1-88E2-AC96CE6364AB}" type="pres">
      <dgm:prSet presAssocID="{A09251FE-3B82-4132-AB4B-19CFCF774D35}" presName="text_2" presStyleLbl="node1" presStyleIdx="1" presStyleCnt="2">
        <dgm:presLayoutVars>
          <dgm:bulletEnabled val="1"/>
        </dgm:presLayoutVars>
      </dgm:prSet>
      <dgm:spPr/>
    </dgm:pt>
    <dgm:pt modelId="{83391C5F-F40F-4919-9EA6-DE43C5B2C30A}" type="pres">
      <dgm:prSet presAssocID="{A09251FE-3B82-4132-AB4B-19CFCF774D35}" presName="accent_2" presStyleCnt="0"/>
      <dgm:spPr/>
    </dgm:pt>
    <dgm:pt modelId="{C59BEE8D-0A96-4299-AE45-23876FAE8156}" type="pres">
      <dgm:prSet presAssocID="{A09251FE-3B82-4132-AB4B-19CFCF774D35}" presName="accentRepeatNode" presStyleLbl="solidFgAcc1" presStyleIdx="1" presStyleCnt="2"/>
      <dgm:spPr/>
    </dgm:pt>
  </dgm:ptLst>
  <dgm:cxnLst>
    <dgm:cxn modelId="{C0277246-CC93-48D5-9322-079673B25E08}" type="presOf" srcId="{A09251FE-3B82-4132-AB4B-19CFCF774D35}" destId="{A211738E-4508-41F1-88E2-AC96CE6364AB}" srcOrd="0" destOrd="0" presId="urn:microsoft.com/office/officeart/2008/layout/VerticalCurvedList"/>
    <dgm:cxn modelId="{7EC4066B-9590-4286-B041-BACAB52C3491}" type="presOf" srcId="{A3E5EEC2-3C9D-4644-BDDC-209615EB24C3}" destId="{C6CD2D44-8275-499F-8CF2-FC3F9A4F5820}" srcOrd="0" destOrd="0" presId="urn:microsoft.com/office/officeart/2008/layout/VerticalCurvedList"/>
    <dgm:cxn modelId="{EA9080B5-62BD-478C-A388-D2FB7FD503DB}" type="presOf" srcId="{8D2BFCED-7B0B-4E6C-A013-69904016A433}" destId="{6D9FBF0B-9FF8-464A-9300-6811DAE4DEDC}" srcOrd="0" destOrd="0" presId="urn:microsoft.com/office/officeart/2008/layout/VerticalCurvedList"/>
    <dgm:cxn modelId="{D70B20E3-DFB3-42E2-A7A2-78B6A00C8FDA}" type="presOf" srcId="{97E685AA-052E-4883-86B4-D49565BD9289}" destId="{FF928C6D-170C-4200-BA32-EA509328ED8B}" srcOrd="0" destOrd="0" presId="urn:microsoft.com/office/officeart/2008/layout/VerticalCurvedList"/>
    <dgm:cxn modelId="{B3C278F3-F860-4B8A-9746-53FE8ECD8A8B}" srcId="{97E685AA-052E-4883-86B4-D49565BD9289}" destId="{A09251FE-3B82-4132-AB4B-19CFCF774D35}" srcOrd="1" destOrd="0" parTransId="{9F431B33-68FC-44C4-9F86-277C9ABD0221}" sibTransId="{B016B698-35AA-4A8A-BA38-202DEF1B8144}"/>
    <dgm:cxn modelId="{A4A041F6-4A44-460A-9D47-1BCF6D528D3C}" srcId="{97E685AA-052E-4883-86B4-D49565BD9289}" destId="{A3E5EEC2-3C9D-4644-BDDC-209615EB24C3}" srcOrd="0" destOrd="0" parTransId="{986905D9-3796-49F7-8F26-B00B2026A9CC}" sibTransId="{8D2BFCED-7B0B-4E6C-A013-69904016A433}"/>
    <dgm:cxn modelId="{3EC50EA2-E69D-4922-8F54-9A5CC1D8FF32}" type="presParOf" srcId="{FF928C6D-170C-4200-BA32-EA509328ED8B}" destId="{4F71E327-A900-43AD-9C29-50027238977E}" srcOrd="0" destOrd="0" presId="urn:microsoft.com/office/officeart/2008/layout/VerticalCurvedList"/>
    <dgm:cxn modelId="{7388D075-2BCD-4E61-B725-CF239A6A79C0}" type="presParOf" srcId="{4F71E327-A900-43AD-9C29-50027238977E}" destId="{E10F7E61-6986-4AD6-AAAE-C468EC2723FB}" srcOrd="0" destOrd="0" presId="urn:microsoft.com/office/officeart/2008/layout/VerticalCurvedList"/>
    <dgm:cxn modelId="{4913C0B4-ED4E-473A-9B3B-34533BE985A0}" type="presParOf" srcId="{E10F7E61-6986-4AD6-AAAE-C468EC2723FB}" destId="{53900D5A-BBE0-41F8-92D0-60B7ADF5A612}" srcOrd="0" destOrd="0" presId="urn:microsoft.com/office/officeart/2008/layout/VerticalCurvedList"/>
    <dgm:cxn modelId="{F948521C-9F63-4F79-8A05-2BF4F6F73445}" type="presParOf" srcId="{E10F7E61-6986-4AD6-AAAE-C468EC2723FB}" destId="{6D9FBF0B-9FF8-464A-9300-6811DAE4DEDC}" srcOrd="1" destOrd="0" presId="urn:microsoft.com/office/officeart/2008/layout/VerticalCurvedList"/>
    <dgm:cxn modelId="{6ABC6472-5A0F-4A42-9CF9-B4D0CCE3B4E6}" type="presParOf" srcId="{E10F7E61-6986-4AD6-AAAE-C468EC2723FB}" destId="{2933EC62-A919-4945-9BF1-43D4B4595B7F}" srcOrd="2" destOrd="0" presId="urn:microsoft.com/office/officeart/2008/layout/VerticalCurvedList"/>
    <dgm:cxn modelId="{85684EE1-83BC-469E-9CFA-89A019042790}" type="presParOf" srcId="{E10F7E61-6986-4AD6-AAAE-C468EC2723FB}" destId="{066FB30A-4FD7-4CB7-B343-19ED69F38C1E}" srcOrd="3" destOrd="0" presId="urn:microsoft.com/office/officeart/2008/layout/VerticalCurvedList"/>
    <dgm:cxn modelId="{17FFBE5C-4EDA-4A5D-AA1C-CD5BE92F2828}" type="presParOf" srcId="{4F71E327-A900-43AD-9C29-50027238977E}" destId="{C6CD2D44-8275-499F-8CF2-FC3F9A4F5820}" srcOrd="1" destOrd="0" presId="urn:microsoft.com/office/officeart/2008/layout/VerticalCurvedList"/>
    <dgm:cxn modelId="{E661A35C-394D-4716-ADE3-EB657D0B3454}" type="presParOf" srcId="{4F71E327-A900-43AD-9C29-50027238977E}" destId="{97AD926A-5355-49F4-BCEC-26380C8B0FDF}" srcOrd="2" destOrd="0" presId="urn:microsoft.com/office/officeart/2008/layout/VerticalCurvedList"/>
    <dgm:cxn modelId="{5DA2F4AF-DC4D-4A90-84D7-5E8D914330E7}" type="presParOf" srcId="{97AD926A-5355-49F4-BCEC-26380C8B0FDF}" destId="{C531603E-0604-42EF-A004-4D7CC2B30C16}" srcOrd="0" destOrd="0" presId="urn:microsoft.com/office/officeart/2008/layout/VerticalCurvedList"/>
    <dgm:cxn modelId="{E904BEAE-F554-47CC-9074-EFB80421FBBF}" type="presParOf" srcId="{4F71E327-A900-43AD-9C29-50027238977E}" destId="{A211738E-4508-41F1-88E2-AC96CE6364AB}" srcOrd="3" destOrd="0" presId="urn:microsoft.com/office/officeart/2008/layout/VerticalCurvedList"/>
    <dgm:cxn modelId="{409F07C2-8E54-4303-BEB1-5EE550A57BBA}" type="presParOf" srcId="{4F71E327-A900-43AD-9C29-50027238977E}" destId="{83391C5F-F40F-4919-9EA6-DE43C5B2C30A}" srcOrd="4" destOrd="0" presId="urn:microsoft.com/office/officeart/2008/layout/VerticalCurvedList"/>
    <dgm:cxn modelId="{1C630C65-ADDE-46EC-BC5D-91FEC22C0DD3}" type="presParOf" srcId="{83391C5F-F40F-4919-9EA6-DE43C5B2C30A}" destId="{C59BEE8D-0A96-4299-AE45-23876FAE8156}" srcOrd="0" destOrd="0" presId="urn:microsoft.com/office/officeart/2008/layout/VerticalCurvedList"/>
  </dgm:cxnLst>
  <dgm:bg/>
  <dgm:whole/>
  <dgm:extLst>
    <a:ext uri="http://schemas.microsoft.com/office/drawing/2008/diagram">
      <dsp:dataModelExt xmlns:dsp="http://schemas.microsoft.com/office/drawing/2008/diagram" relId="rId12"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2BE9334A-7A97-40A9-B8E5-CB2B5BA0BA1E}" type="doc">
      <dgm:prSet loTypeId="urn:microsoft.com/office/officeart/2005/8/layout/vList2" loCatId="list" qsTypeId="urn:microsoft.com/office/officeart/2005/8/quickstyle/simple1" qsCatId="simple" csTypeId="urn:microsoft.com/office/officeart/2005/8/colors/accent0_3" csCatId="mainScheme"/>
      <dgm:spPr/>
      <dgm:t>
        <a:bodyPr/>
        <a:lstStyle/>
        <a:p>
          <a:endParaRPr lang="fr-FR"/>
        </a:p>
      </dgm:t>
    </dgm:pt>
    <dgm:pt modelId="{88793079-6047-4D41-8706-D0BCE010D8E2}">
      <dgm:prSet/>
      <dgm:spPr/>
      <dgm:t>
        <a:bodyPr/>
        <a:lstStyle/>
        <a:p>
          <a:pPr algn="ctr"/>
          <a:r>
            <a:rPr lang="fr-MA" b="0" i="1" dirty="0"/>
            <a:t>Benchmarking et Sélection des Modèles LLM /RAG</a:t>
          </a:r>
          <a:endParaRPr lang="fr-FR" dirty="0"/>
        </a:p>
      </dgm:t>
    </dgm:pt>
    <dgm:pt modelId="{AC760805-1CE4-4A66-87A8-952ADF5EA4C1}" type="parTrans" cxnId="{D203A78F-C509-45C0-8E2B-6A2E75D58F50}">
      <dgm:prSet/>
      <dgm:spPr/>
      <dgm:t>
        <a:bodyPr/>
        <a:lstStyle/>
        <a:p>
          <a:endParaRPr lang="fr-FR"/>
        </a:p>
      </dgm:t>
    </dgm:pt>
    <dgm:pt modelId="{0CBBDE5B-FC59-4AC8-978F-E9FA4FBB89DF}" type="sibTrans" cxnId="{D203A78F-C509-45C0-8E2B-6A2E75D58F50}">
      <dgm:prSet/>
      <dgm:spPr/>
      <dgm:t>
        <a:bodyPr/>
        <a:lstStyle/>
        <a:p>
          <a:endParaRPr lang="fr-FR"/>
        </a:p>
      </dgm:t>
    </dgm:pt>
    <dgm:pt modelId="{13A222DC-FF0B-4AAF-BFE1-7EBCEFC9C381}" type="pres">
      <dgm:prSet presAssocID="{2BE9334A-7A97-40A9-B8E5-CB2B5BA0BA1E}" presName="linear" presStyleCnt="0">
        <dgm:presLayoutVars>
          <dgm:animLvl val="lvl"/>
          <dgm:resizeHandles val="exact"/>
        </dgm:presLayoutVars>
      </dgm:prSet>
      <dgm:spPr/>
    </dgm:pt>
    <dgm:pt modelId="{92FC4EA2-E6EB-4EA1-A1EB-2AB44DB2B577}" type="pres">
      <dgm:prSet presAssocID="{88793079-6047-4D41-8706-D0BCE010D8E2}" presName="parentText" presStyleLbl="node1" presStyleIdx="0" presStyleCnt="1" custLinFactNeighborX="1800" custLinFactNeighborY="5758">
        <dgm:presLayoutVars>
          <dgm:chMax val="0"/>
          <dgm:bulletEnabled val="1"/>
        </dgm:presLayoutVars>
      </dgm:prSet>
      <dgm:spPr/>
    </dgm:pt>
  </dgm:ptLst>
  <dgm:cxnLst>
    <dgm:cxn modelId="{70714211-0ACC-44CA-A406-BABF000D465C}" type="presOf" srcId="{88793079-6047-4D41-8706-D0BCE010D8E2}" destId="{92FC4EA2-E6EB-4EA1-A1EB-2AB44DB2B577}" srcOrd="0" destOrd="0" presId="urn:microsoft.com/office/officeart/2005/8/layout/vList2"/>
    <dgm:cxn modelId="{D203A78F-C509-45C0-8E2B-6A2E75D58F50}" srcId="{2BE9334A-7A97-40A9-B8E5-CB2B5BA0BA1E}" destId="{88793079-6047-4D41-8706-D0BCE010D8E2}" srcOrd="0" destOrd="0" parTransId="{AC760805-1CE4-4A66-87A8-952ADF5EA4C1}" sibTransId="{0CBBDE5B-FC59-4AC8-978F-E9FA4FBB89DF}"/>
    <dgm:cxn modelId="{4CAFD9FF-13EB-4951-8E95-FECED57293DC}" type="presOf" srcId="{2BE9334A-7A97-40A9-B8E5-CB2B5BA0BA1E}" destId="{13A222DC-FF0B-4AAF-BFE1-7EBCEFC9C381}" srcOrd="0" destOrd="0" presId="urn:microsoft.com/office/officeart/2005/8/layout/vList2"/>
    <dgm:cxn modelId="{541BF1DD-F679-4B46-9932-BC298DB8C5CD}" type="presParOf" srcId="{13A222DC-FF0B-4AAF-BFE1-7EBCEFC9C381}" destId="{92FC4EA2-E6EB-4EA1-A1EB-2AB44DB2B577}"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5678A4F-E35B-44F6-93D5-5DD4C458D7B7}" type="doc">
      <dgm:prSet loTypeId="urn:microsoft.com/office/officeart/2005/8/layout/vList2" loCatId="list" qsTypeId="urn:microsoft.com/office/officeart/2005/8/quickstyle/simple1" qsCatId="simple" csTypeId="urn:microsoft.com/office/officeart/2005/8/colors/accent0_3" csCatId="mainScheme"/>
      <dgm:spPr/>
      <dgm:t>
        <a:bodyPr/>
        <a:lstStyle/>
        <a:p>
          <a:endParaRPr lang="fr-FR"/>
        </a:p>
      </dgm:t>
    </dgm:pt>
    <dgm:pt modelId="{7250474C-DE2E-4807-BB64-322DD2F329FF}">
      <dgm:prSet/>
      <dgm:spPr/>
      <dgm:t>
        <a:bodyPr/>
        <a:lstStyle/>
        <a:p>
          <a:pPr algn="ctr"/>
          <a:r>
            <a:rPr lang="fr-MA" b="0" i="1" dirty="0"/>
            <a:t>Collecte et Prétraitement des Données</a:t>
          </a:r>
          <a:endParaRPr lang="fr-FR" dirty="0"/>
        </a:p>
      </dgm:t>
    </dgm:pt>
    <dgm:pt modelId="{0BF1E077-9D0B-4BAC-A007-9866B66D430C}" type="parTrans" cxnId="{E00670BB-6058-4A25-B65A-339F45BC6537}">
      <dgm:prSet/>
      <dgm:spPr/>
      <dgm:t>
        <a:bodyPr/>
        <a:lstStyle/>
        <a:p>
          <a:endParaRPr lang="fr-FR"/>
        </a:p>
      </dgm:t>
    </dgm:pt>
    <dgm:pt modelId="{D3284B7C-CC25-4E8E-93D0-B234A7311FA5}" type="sibTrans" cxnId="{E00670BB-6058-4A25-B65A-339F45BC6537}">
      <dgm:prSet/>
      <dgm:spPr/>
      <dgm:t>
        <a:bodyPr/>
        <a:lstStyle/>
        <a:p>
          <a:endParaRPr lang="fr-FR"/>
        </a:p>
      </dgm:t>
    </dgm:pt>
    <dgm:pt modelId="{87EF1755-EBE3-490D-B117-35C504CE6E7F}" type="pres">
      <dgm:prSet presAssocID="{E5678A4F-E35B-44F6-93D5-5DD4C458D7B7}" presName="linear" presStyleCnt="0">
        <dgm:presLayoutVars>
          <dgm:animLvl val="lvl"/>
          <dgm:resizeHandles val="exact"/>
        </dgm:presLayoutVars>
      </dgm:prSet>
      <dgm:spPr/>
    </dgm:pt>
    <dgm:pt modelId="{738A8921-7E40-4EA8-9FE3-1CDA149050FE}" type="pres">
      <dgm:prSet presAssocID="{7250474C-DE2E-4807-BB64-322DD2F329FF}" presName="parentText" presStyleLbl="node1" presStyleIdx="0" presStyleCnt="1" custLinFactNeighborX="1820" custLinFactNeighborY="13321">
        <dgm:presLayoutVars>
          <dgm:chMax val="0"/>
          <dgm:bulletEnabled val="1"/>
        </dgm:presLayoutVars>
      </dgm:prSet>
      <dgm:spPr/>
    </dgm:pt>
  </dgm:ptLst>
  <dgm:cxnLst>
    <dgm:cxn modelId="{C9C49D98-F5E5-49C1-90EF-DAADC7F23D3C}" type="presOf" srcId="{7250474C-DE2E-4807-BB64-322DD2F329FF}" destId="{738A8921-7E40-4EA8-9FE3-1CDA149050FE}" srcOrd="0" destOrd="0" presId="urn:microsoft.com/office/officeart/2005/8/layout/vList2"/>
    <dgm:cxn modelId="{E00670BB-6058-4A25-B65A-339F45BC6537}" srcId="{E5678A4F-E35B-44F6-93D5-5DD4C458D7B7}" destId="{7250474C-DE2E-4807-BB64-322DD2F329FF}" srcOrd="0" destOrd="0" parTransId="{0BF1E077-9D0B-4BAC-A007-9866B66D430C}" sibTransId="{D3284B7C-CC25-4E8E-93D0-B234A7311FA5}"/>
    <dgm:cxn modelId="{CB6DF8E8-0A26-4EAE-8D74-417287CEDB4A}" type="presOf" srcId="{E5678A4F-E35B-44F6-93D5-5DD4C458D7B7}" destId="{87EF1755-EBE3-490D-B117-35C504CE6E7F}" srcOrd="0" destOrd="0" presId="urn:microsoft.com/office/officeart/2005/8/layout/vList2"/>
    <dgm:cxn modelId="{4DC64E1F-F03D-43D2-9020-000C46254335}" type="presParOf" srcId="{87EF1755-EBE3-490D-B117-35C504CE6E7F}" destId="{738A8921-7E40-4EA8-9FE3-1CDA149050FE}"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4EC03B2-245E-4AE1-81F9-C7995A781F22}" type="doc">
      <dgm:prSet loTypeId="urn:microsoft.com/office/officeart/2005/8/layout/vList2" loCatId="list" qsTypeId="urn:microsoft.com/office/officeart/2005/8/quickstyle/simple1" qsCatId="simple" csTypeId="urn:microsoft.com/office/officeart/2005/8/colors/accent0_3" csCatId="mainScheme"/>
      <dgm:spPr/>
      <dgm:t>
        <a:bodyPr/>
        <a:lstStyle/>
        <a:p>
          <a:endParaRPr lang="fr-FR"/>
        </a:p>
      </dgm:t>
    </dgm:pt>
    <dgm:pt modelId="{7B1B3D18-1B9E-4188-A5B5-65872FA6C982}">
      <dgm:prSet/>
      <dgm:spPr/>
      <dgm:t>
        <a:bodyPr/>
        <a:lstStyle/>
        <a:p>
          <a:pPr algn="ctr"/>
          <a:r>
            <a:rPr lang="fr-MA" b="0" i="1" dirty="0"/>
            <a:t>Génération de Documents avec IA Générative</a:t>
          </a:r>
          <a:endParaRPr lang="fr-FR" dirty="0"/>
        </a:p>
      </dgm:t>
    </dgm:pt>
    <dgm:pt modelId="{F193FE85-4E89-43E9-BB07-9172264963F8}" type="parTrans" cxnId="{48D01A2B-F797-4E75-B074-9D040A2215E3}">
      <dgm:prSet/>
      <dgm:spPr/>
      <dgm:t>
        <a:bodyPr/>
        <a:lstStyle/>
        <a:p>
          <a:endParaRPr lang="fr-FR"/>
        </a:p>
      </dgm:t>
    </dgm:pt>
    <dgm:pt modelId="{4E619F27-1E35-452F-AE83-0A26B19A29BF}" type="sibTrans" cxnId="{48D01A2B-F797-4E75-B074-9D040A2215E3}">
      <dgm:prSet/>
      <dgm:spPr/>
      <dgm:t>
        <a:bodyPr/>
        <a:lstStyle/>
        <a:p>
          <a:endParaRPr lang="fr-FR"/>
        </a:p>
      </dgm:t>
    </dgm:pt>
    <dgm:pt modelId="{35C0B959-8665-4895-A553-B427E82D7D81}" type="pres">
      <dgm:prSet presAssocID="{B4EC03B2-245E-4AE1-81F9-C7995A781F22}" presName="linear" presStyleCnt="0">
        <dgm:presLayoutVars>
          <dgm:animLvl val="lvl"/>
          <dgm:resizeHandles val="exact"/>
        </dgm:presLayoutVars>
      </dgm:prSet>
      <dgm:spPr/>
    </dgm:pt>
    <dgm:pt modelId="{FA3CE4F7-4FD3-4116-9D81-63035D2C8600}" type="pres">
      <dgm:prSet presAssocID="{7B1B3D18-1B9E-4188-A5B5-65872FA6C982}" presName="parentText" presStyleLbl="node1" presStyleIdx="0" presStyleCnt="1">
        <dgm:presLayoutVars>
          <dgm:chMax val="0"/>
          <dgm:bulletEnabled val="1"/>
        </dgm:presLayoutVars>
      </dgm:prSet>
      <dgm:spPr/>
    </dgm:pt>
  </dgm:ptLst>
  <dgm:cxnLst>
    <dgm:cxn modelId="{48D01A2B-F797-4E75-B074-9D040A2215E3}" srcId="{B4EC03B2-245E-4AE1-81F9-C7995A781F22}" destId="{7B1B3D18-1B9E-4188-A5B5-65872FA6C982}" srcOrd="0" destOrd="0" parTransId="{F193FE85-4E89-43E9-BB07-9172264963F8}" sibTransId="{4E619F27-1E35-452F-AE83-0A26B19A29BF}"/>
    <dgm:cxn modelId="{5DBC64A5-DCD0-4A41-ABDE-3F45045B5730}" type="presOf" srcId="{7B1B3D18-1B9E-4188-A5B5-65872FA6C982}" destId="{FA3CE4F7-4FD3-4116-9D81-63035D2C8600}" srcOrd="0" destOrd="0" presId="urn:microsoft.com/office/officeart/2005/8/layout/vList2"/>
    <dgm:cxn modelId="{034B53F5-E1DC-49CF-8C34-31B881FCCB96}" type="presOf" srcId="{B4EC03B2-245E-4AE1-81F9-C7995A781F22}" destId="{35C0B959-8665-4895-A553-B427E82D7D81}" srcOrd="0" destOrd="0" presId="urn:microsoft.com/office/officeart/2005/8/layout/vList2"/>
    <dgm:cxn modelId="{4C6FB94C-7A48-42AD-A6B0-92F0541BC723}" type="presParOf" srcId="{35C0B959-8665-4895-A553-B427E82D7D81}" destId="{FA3CE4F7-4FD3-4116-9D81-63035D2C8600}" srcOrd="0" destOrd="0" presId="urn:microsoft.com/office/officeart/2005/8/layout/vList2"/>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C32DFB1-1FEC-445D-A1E3-6FCFD9466A58}" type="doc">
      <dgm:prSet loTypeId="urn:microsoft.com/office/officeart/2005/8/layout/vList2" loCatId="list" qsTypeId="urn:microsoft.com/office/officeart/2005/8/quickstyle/simple1" qsCatId="simple" csTypeId="urn:microsoft.com/office/officeart/2005/8/colors/accent0_3" csCatId="mainScheme"/>
      <dgm:spPr/>
      <dgm:t>
        <a:bodyPr/>
        <a:lstStyle/>
        <a:p>
          <a:endParaRPr lang="fr-FR"/>
        </a:p>
      </dgm:t>
    </dgm:pt>
    <dgm:pt modelId="{FC5561E0-1DB2-4B34-A678-DE7716F10AA4}">
      <dgm:prSet/>
      <dgm:spPr/>
      <dgm:t>
        <a:bodyPr/>
        <a:lstStyle/>
        <a:p>
          <a:pPr algn="ctr"/>
          <a:r>
            <a:rPr lang="fr-MA" b="0" i="1" dirty="0"/>
            <a:t>Infrastructure de Base de Données</a:t>
          </a:r>
          <a:endParaRPr lang="fr-FR" dirty="0"/>
        </a:p>
      </dgm:t>
    </dgm:pt>
    <dgm:pt modelId="{6BE2E92F-6E66-4392-BCEF-32C7904645EF}" type="parTrans" cxnId="{5D020A34-F3CD-4394-BDE6-EC3DDFE1491A}">
      <dgm:prSet/>
      <dgm:spPr/>
      <dgm:t>
        <a:bodyPr/>
        <a:lstStyle/>
        <a:p>
          <a:endParaRPr lang="fr-FR"/>
        </a:p>
      </dgm:t>
    </dgm:pt>
    <dgm:pt modelId="{8C03B6B1-0FC5-4F52-B965-1CD841E39A8E}" type="sibTrans" cxnId="{5D020A34-F3CD-4394-BDE6-EC3DDFE1491A}">
      <dgm:prSet/>
      <dgm:spPr/>
      <dgm:t>
        <a:bodyPr/>
        <a:lstStyle/>
        <a:p>
          <a:endParaRPr lang="fr-FR"/>
        </a:p>
      </dgm:t>
    </dgm:pt>
    <dgm:pt modelId="{32850B74-DCC9-4FDB-8BBB-373D815DC507}" type="pres">
      <dgm:prSet presAssocID="{0C32DFB1-1FEC-445D-A1E3-6FCFD9466A58}" presName="linear" presStyleCnt="0">
        <dgm:presLayoutVars>
          <dgm:animLvl val="lvl"/>
          <dgm:resizeHandles val="exact"/>
        </dgm:presLayoutVars>
      </dgm:prSet>
      <dgm:spPr/>
    </dgm:pt>
    <dgm:pt modelId="{09CA7448-A8C3-4DA7-B1AE-9A4A23039EF6}" type="pres">
      <dgm:prSet presAssocID="{FC5561E0-1DB2-4B34-A678-DE7716F10AA4}" presName="parentText" presStyleLbl="node1" presStyleIdx="0" presStyleCnt="1">
        <dgm:presLayoutVars>
          <dgm:chMax val="0"/>
          <dgm:bulletEnabled val="1"/>
        </dgm:presLayoutVars>
      </dgm:prSet>
      <dgm:spPr/>
    </dgm:pt>
  </dgm:ptLst>
  <dgm:cxnLst>
    <dgm:cxn modelId="{5D020A34-F3CD-4394-BDE6-EC3DDFE1491A}" srcId="{0C32DFB1-1FEC-445D-A1E3-6FCFD9466A58}" destId="{FC5561E0-1DB2-4B34-A678-DE7716F10AA4}" srcOrd="0" destOrd="0" parTransId="{6BE2E92F-6E66-4392-BCEF-32C7904645EF}" sibTransId="{8C03B6B1-0FC5-4F52-B965-1CD841E39A8E}"/>
    <dgm:cxn modelId="{0819344D-A357-4527-A5D6-F586A66822EE}" type="presOf" srcId="{0C32DFB1-1FEC-445D-A1E3-6FCFD9466A58}" destId="{32850B74-DCC9-4FDB-8BBB-373D815DC507}" srcOrd="0" destOrd="0" presId="urn:microsoft.com/office/officeart/2005/8/layout/vList2"/>
    <dgm:cxn modelId="{2A746052-23B2-4C3E-981E-F48C5C5DD66E}" type="presOf" srcId="{FC5561E0-1DB2-4B34-A678-DE7716F10AA4}" destId="{09CA7448-A8C3-4DA7-B1AE-9A4A23039EF6}" srcOrd="0" destOrd="0" presId="urn:microsoft.com/office/officeart/2005/8/layout/vList2"/>
    <dgm:cxn modelId="{7FD73254-9AB3-4EA0-B113-AAC71585597B}" type="presParOf" srcId="{32850B74-DCC9-4FDB-8BBB-373D815DC507}" destId="{09CA7448-A8C3-4DA7-B1AE-9A4A23039EF6}" srcOrd="0" destOrd="0" presId="urn:microsoft.com/office/officeart/2005/8/layout/vList2"/>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318E8E4-C0F7-4E9E-AAE3-8ABA33425427}" type="doc">
      <dgm:prSet loTypeId="urn:microsoft.com/office/officeart/2005/8/layout/vList2" loCatId="list" qsTypeId="urn:microsoft.com/office/officeart/2005/8/quickstyle/simple1" qsCatId="simple" csTypeId="urn:microsoft.com/office/officeart/2005/8/colors/accent0_3" csCatId="mainScheme"/>
      <dgm:spPr/>
      <dgm:t>
        <a:bodyPr/>
        <a:lstStyle/>
        <a:p>
          <a:endParaRPr lang="fr-FR"/>
        </a:p>
      </dgm:t>
    </dgm:pt>
    <dgm:pt modelId="{65DD6775-5520-4B60-9175-610B4C531C65}">
      <dgm:prSet/>
      <dgm:spPr/>
      <dgm:t>
        <a:bodyPr/>
        <a:lstStyle/>
        <a:p>
          <a:pPr algn="ctr"/>
          <a:r>
            <a:rPr lang="fr-MA" b="0" i="1" dirty="0"/>
            <a:t>Réalisation de la Plateforme Web</a:t>
          </a:r>
          <a:endParaRPr lang="fr-FR" dirty="0"/>
        </a:p>
      </dgm:t>
    </dgm:pt>
    <dgm:pt modelId="{59A046DB-E695-487B-8DEE-65F3C7982C60}" type="parTrans" cxnId="{64E742C2-C225-4A85-9503-5C61C3D670B3}">
      <dgm:prSet/>
      <dgm:spPr/>
      <dgm:t>
        <a:bodyPr/>
        <a:lstStyle/>
        <a:p>
          <a:endParaRPr lang="fr-FR"/>
        </a:p>
      </dgm:t>
    </dgm:pt>
    <dgm:pt modelId="{4CC74DB2-A93F-47D1-A81F-DA37BED0E0D0}" type="sibTrans" cxnId="{64E742C2-C225-4A85-9503-5C61C3D670B3}">
      <dgm:prSet/>
      <dgm:spPr/>
      <dgm:t>
        <a:bodyPr/>
        <a:lstStyle/>
        <a:p>
          <a:endParaRPr lang="fr-FR"/>
        </a:p>
      </dgm:t>
    </dgm:pt>
    <dgm:pt modelId="{A8677C88-A39D-452B-88F6-88F6531BDD32}" type="pres">
      <dgm:prSet presAssocID="{0318E8E4-C0F7-4E9E-AAE3-8ABA33425427}" presName="linear" presStyleCnt="0">
        <dgm:presLayoutVars>
          <dgm:animLvl val="lvl"/>
          <dgm:resizeHandles val="exact"/>
        </dgm:presLayoutVars>
      </dgm:prSet>
      <dgm:spPr/>
    </dgm:pt>
    <dgm:pt modelId="{5C50F56E-0903-4636-808A-0522DBCDC6E6}" type="pres">
      <dgm:prSet presAssocID="{65DD6775-5520-4B60-9175-610B4C531C65}" presName="parentText" presStyleLbl="node1" presStyleIdx="0" presStyleCnt="1" custLinFactNeighborY="17770">
        <dgm:presLayoutVars>
          <dgm:chMax val="0"/>
          <dgm:bulletEnabled val="1"/>
        </dgm:presLayoutVars>
      </dgm:prSet>
      <dgm:spPr/>
    </dgm:pt>
  </dgm:ptLst>
  <dgm:cxnLst>
    <dgm:cxn modelId="{D1B03805-0AC8-4471-A8A5-928CDFAAC72E}" type="presOf" srcId="{65DD6775-5520-4B60-9175-610B4C531C65}" destId="{5C50F56E-0903-4636-808A-0522DBCDC6E6}" srcOrd="0" destOrd="0" presId="urn:microsoft.com/office/officeart/2005/8/layout/vList2"/>
    <dgm:cxn modelId="{2DD3B72B-23C0-4D0B-A8B4-FF903D9E4C51}" type="presOf" srcId="{0318E8E4-C0F7-4E9E-AAE3-8ABA33425427}" destId="{A8677C88-A39D-452B-88F6-88F6531BDD32}" srcOrd="0" destOrd="0" presId="urn:microsoft.com/office/officeart/2005/8/layout/vList2"/>
    <dgm:cxn modelId="{64E742C2-C225-4A85-9503-5C61C3D670B3}" srcId="{0318E8E4-C0F7-4E9E-AAE3-8ABA33425427}" destId="{65DD6775-5520-4B60-9175-610B4C531C65}" srcOrd="0" destOrd="0" parTransId="{59A046DB-E695-487B-8DEE-65F3C7982C60}" sibTransId="{4CC74DB2-A93F-47D1-A81F-DA37BED0E0D0}"/>
    <dgm:cxn modelId="{E39FE0FF-3AD9-4F99-AB72-04101D6B4758}" type="presParOf" srcId="{A8677C88-A39D-452B-88F6-88F6531BDD32}" destId="{5C50F56E-0903-4636-808A-0522DBCDC6E6}" srcOrd="0" destOrd="0" presId="urn:microsoft.com/office/officeart/2005/8/layout/vList2"/>
  </dgm:cxnLst>
  <dgm:bg/>
  <dgm:whole/>
  <dgm:extLst>
    <a:ext uri="http://schemas.microsoft.com/office/drawing/2008/diagram">
      <dsp:dataModelExt xmlns:dsp="http://schemas.microsoft.com/office/drawing/2008/diagram" relId="rId2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16BDD6-5FE0-432A-BFB0-781884F56351}">
      <dsp:nvSpPr>
        <dsp:cNvPr id="0" name=""/>
        <dsp:cNvSpPr/>
      </dsp:nvSpPr>
      <dsp:spPr>
        <a:xfrm>
          <a:off x="1648" y="34258"/>
          <a:ext cx="1820293" cy="428130"/>
        </a:xfrm>
        <a:prstGeom prst="chevron">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15240" rIns="0" bIns="15240" numCol="1" spcCol="1270" anchor="ctr" anchorCtr="0">
          <a:noAutofit/>
        </a:bodyPr>
        <a:lstStyle/>
        <a:p>
          <a:pPr marL="0" lvl="0" indent="0" algn="ctr" defTabSz="1066800">
            <a:lnSpc>
              <a:spcPct val="90000"/>
            </a:lnSpc>
            <a:spcBef>
              <a:spcPct val="0"/>
            </a:spcBef>
            <a:spcAft>
              <a:spcPct val="35000"/>
            </a:spcAft>
            <a:buNone/>
          </a:pPr>
          <a:r>
            <a:rPr lang="fr-MA" sz="2400" b="1" i="0" kern="1200" dirty="0"/>
            <a:t>Inputs :</a:t>
          </a:r>
          <a:endParaRPr lang="fr-FR" sz="2400" kern="1200" dirty="0"/>
        </a:p>
      </dsp:txBody>
      <dsp:txXfrm>
        <a:off x="215713" y="34258"/>
        <a:ext cx="1392163" cy="42813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88EC8E-B687-40CA-B716-066FB3C5FB71}">
      <dsp:nvSpPr>
        <dsp:cNvPr id="0" name=""/>
        <dsp:cNvSpPr/>
      </dsp:nvSpPr>
      <dsp:spPr>
        <a:xfrm>
          <a:off x="2478161" y="4840935"/>
          <a:ext cx="5391360" cy="0"/>
        </a:xfrm>
        <a:prstGeom prst="line">
          <a:avLst/>
        </a:prstGeom>
        <a:noFill/>
        <a:ln w="25400" cap="flat" cmpd="sng" algn="ctr">
          <a:solidFill>
            <a:schemeClr val="dk2">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250D23C9-B1D1-4107-AF47-20B09D8D05C8}">
      <dsp:nvSpPr>
        <dsp:cNvPr id="0" name=""/>
        <dsp:cNvSpPr/>
      </dsp:nvSpPr>
      <dsp:spPr>
        <a:xfrm>
          <a:off x="2478161" y="2961477"/>
          <a:ext cx="4618097" cy="0"/>
        </a:xfrm>
        <a:prstGeom prst="line">
          <a:avLst/>
        </a:prstGeom>
        <a:noFill/>
        <a:ln w="25400" cap="flat" cmpd="sng" algn="ctr">
          <a:solidFill>
            <a:schemeClr val="dk2">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740E48EF-0B87-4F8E-B341-D360D2569643}">
      <dsp:nvSpPr>
        <dsp:cNvPr id="0" name=""/>
        <dsp:cNvSpPr/>
      </dsp:nvSpPr>
      <dsp:spPr>
        <a:xfrm>
          <a:off x="2478161" y="1082019"/>
          <a:ext cx="5391360" cy="0"/>
        </a:xfrm>
        <a:prstGeom prst="line">
          <a:avLst/>
        </a:prstGeom>
        <a:noFill/>
        <a:ln w="25400" cap="flat" cmpd="sng" algn="ctr">
          <a:solidFill>
            <a:schemeClr val="dk2">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333E67C8-747F-4C9B-939E-49AE7BF265C6}">
      <dsp:nvSpPr>
        <dsp:cNvPr id="0" name=""/>
        <dsp:cNvSpPr/>
      </dsp:nvSpPr>
      <dsp:spPr>
        <a:xfrm>
          <a:off x="519389" y="830198"/>
          <a:ext cx="3749787" cy="4166222"/>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5000" r="-35000"/>
          </a:stretch>
        </a:blipFill>
        <a:ln>
          <a:noFill/>
        </a:ln>
        <a:effectLst>
          <a:outerShdw blurRad="40000" dist="23000" dir="5400000" rotWithShape="0">
            <a:srgbClr val="000000">
              <a:alpha val="35000"/>
            </a:srgbClr>
          </a:outerShdw>
        </a:effectLst>
        <a:scene3d>
          <a:camera prst="orthographicFront"/>
          <a:lightRig rig="flat" dir="t"/>
        </a:scene3d>
        <a:sp3d prstMaterial="plastic">
          <a:bevelT w="88900" h="88900"/>
          <a:bevelB w="88900" h="31750" prst="angle"/>
        </a:sp3d>
      </dsp:spPr>
      <dsp:style>
        <a:lnRef idx="0">
          <a:scrgbClr r="0" g="0" b="0"/>
        </a:lnRef>
        <a:fillRef idx="3">
          <a:scrgbClr r="0" g="0" b="0"/>
        </a:fillRef>
        <a:effectRef idx="2">
          <a:scrgbClr r="0" g="0" b="0"/>
        </a:effectRef>
        <a:fontRef idx="minor"/>
      </dsp:style>
    </dsp:sp>
    <dsp:sp modelId="{13A2DDCD-580B-4215-A987-C19976AE18AD}">
      <dsp:nvSpPr>
        <dsp:cNvPr id="0" name=""/>
        <dsp:cNvSpPr/>
      </dsp:nvSpPr>
      <dsp:spPr>
        <a:xfrm>
          <a:off x="129384" y="2826869"/>
          <a:ext cx="4542764" cy="471364"/>
        </a:xfrm>
        <a:prstGeom prst="rect">
          <a:avLst/>
        </a:prstGeom>
        <a:noFill/>
        <a:ln>
          <a:noFill/>
        </a:ln>
        <a:effectLst>
          <a:outerShdw blurRad="40000" dist="23000" dir="5400000" rotWithShape="0">
            <a:srgbClr val="000000">
              <a:alpha val="35000"/>
            </a:srgbClr>
          </a:outerShdw>
        </a:effectLst>
        <a:scene3d>
          <a:camera prst="orthographicFront"/>
          <a:lightRig rig="flat" dir="t"/>
        </a:scene3d>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b" anchorCtr="0">
          <a:noAutofit/>
        </a:bodyPr>
        <a:lstStyle/>
        <a:p>
          <a:pPr marL="0" lvl="0" indent="0" algn="ctr" defTabSz="1600200">
            <a:lnSpc>
              <a:spcPct val="90000"/>
            </a:lnSpc>
            <a:spcBef>
              <a:spcPct val="0"/>
            </a:spcBef>
            <a:spcAft>
              <a:spcPct val="35000"/>
            </a:spcAft>
            <a:buNone/>
          </a:pPr>
          <a:r>
            <a:rPr lang="en-US" sz="3600" b="1" i="0" kern="1200" dirty="0">
              <a:hlinkClick xmlns:r="http://schemas.openxmlformats.org/officeDocument/2006/relationships" r:id="rId2"/>
            </a:rPr>
            <a:t>Convert PDF to Markdown</a:t>
          </a:r>
          <a:endParaRPr lang="fr-FR" sz="3600" kern="1200" dirty="0"/>
        </a:p>
      </dsp:txBody>
      <dsp:txXfrm>
        <a:off x="129384" y="2826869"/>
        <a:ext cx="4542764" cy="471364"/>
      </dsp:txXfrm>
    </dsp:sp>
    <dsp:sp modelId="{792F4D7B-4CA1-4EBA-BA4B-4F42B626D087}">
      <dsp:nvSpPr>
        <dsp:cNvPr id="0" name=""/>
        <dsp:cNvSpPr/>
      </dsp:nvSpPr>
      <dsp:spPr>
        <a:xfrm>
          <a:off x="7064039" y="276537"/>
          <a:ext cx="1610964" cy="1610964"/>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a:ln>
          <a:noFill/>
        </a:ln>
        <a:effectLst>
          <a:outerShdw blurRad="40000" dist="23000" dir="5400000" rotWithShape="0">
            <a:srgbClr val="000000">
              <a:alpha val="35000"/>
            </a:srgbClr>
          </a:outerShdw>
        </a:effectLst>
        <a:scene3d>
          <a:camera prst="orthographicFront"/>
          <a:lightRig rig="flat" dir="t"/>
        </a:scene3d>
        <a:sp3d prstMaterial="plastic">
          <a:bevelT w="88900" h="88900"/>
          <a:bevelB w="88900" h="31750" prst="angle"/>
        </a:sp3d>
      </dsp:spPr>
      <dsp:style>
        <a:lnRef idx="0">
          <a:scrgbClr r="0" g="0" b="0"/>
        </a:lnRef>
        <a:fillRef idx="3">
          <a:scrgbClr r="0" g="0" b="0"/>
        </a:fillRef>
        <a:effectRef idx="2">
          <a:scrgbClr r="0" g="0" b="0"/>
        </a:effectRef>
        <a:fontRef idx="minor"/>
      </dsp:style>
    </dsp:sp>
    <dsp:sp modelId="{40B7D28C-BB59-48B5-A104-8F4A6BDAB528}">
      <dsp:nvSpPr>
        <dsp:cNvPr id="0" name=""/>
        <dsp:cNvSpPr/>
      </dsp:nvSpPr>
      <dsp:spPr>
        <a:xfrm>
          <a:off x="8675004" y="276537"/>
          <a:ext cx="1753467" cy="16109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0" rIns="91440" bIns="0" numCol="1" spcCol="1270" anchor="ctr" anchorCtr="0">
          <a:noAutofit/>
        </a:bodyPr>
        <a:lstStyle/>
        <a:p>
          <a:pPr marL="0" lvl="0" indent="0" algn="l" defTabSz="1066800">
            <a:lnSpc>
              <a:spcPct val="90000"/>
            </a:lnSpc>
            <a:spcBef>
              <a:spcPct val="0"/>
            </a:spcBef>
            <a:spcAft>
              <a:spcPct val="35000"/>
            </a:spcAft>
            <a:buNone/>
          </a:pPr>
          <a:r>
            <a:rPr lang="en-US" sz="2400" b="1" i="0" kern="1200" dirty="0">
              <a:hlinkClick xmlns:r="http://schemas.openxmlformats.org/officeDocument/2006/relationships" r:id="rId2"/>
            </a:rPr>
            <a:t>Visual Inspection</a:t>
          </a:r>
          <a:endParaRPr lang="fr-FR" sz="2400" kern="1200" dirty="0"/>
        </a:p>
      </dsp:txBody>
      <dsp:txXfrm>
        <a:off x="8675004" y="276537"/>
        <a:ext cx="1753467" cy="1610964"/>
      </dsp:txXfrm>
    </dsp:sp>
    <dsp:sp modelId="{92324DB3-9D17-494E-A0BC-544206021D55}">
      <dsp:nvSpPr>
        <dsp:cNvPr id="0" name=""/>
        <dsp:cNvSpPr/>
      </dsp:nvSpPr>
      <dsp:spPr>
        <a:xfrm>
          <a:off x="6290776" y="2155995"/>
          <a:ext cx="1610964" cy="1610964"/>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45000" r="-45000"/>
          </a:stretch>
        </a:blipFill>
        <a:ln>
          <a:noFill/>
        </a:ln>
        <a:effectLst>
          <a:outerShdw blurRad="40000" dist="23000" dir="5400000" rotWithShape="0">
            <a:srgbClr val="000000">
              <a:alpha val="35000"/>
            </a:srgbClr>
          </a:outerShdw>
        </a:effectLst>
        <a:scene3d>
          <a:camera prst="orthographicFront"/>
          <a:lightRig rig="flat" dir="t"/>
        </a:scene3d>
        <a:sp3d prstMaterial="plastic">
          <a:bevelT w="88900" h="88900"/>
          <a:bevelB w="88900" h="31750" prst="angle"/>
        </a:sp3d>
      </dsp:spPr>
      <dsp:style>
        <a:lnRef idx="0">
          <a:scrgbClr r="0" g="0" b="0"/>
        </a:lnRef>
        <a:fillRef idx="3">
          <a:scrgbClr r="0" g="0" b="0"/>
        </a:fillRef>
        <a:effectRef idx="2">
          <a:scrgbClr r="0" g="0" b="0"/>
        </a:effectRef>
        <a:fontRef idx="minor"/>
      </dsp:style>
    </dsp:sp>
    <dsp:sp modelId="{3EC61FAF-2C44-490C-B3DB-8B906B632F25}">
      <dsp:nvSpPr>
        <dsp:cNvPr id="0" name=""/>
        <dsp:cNvSpPr/>
      </dsp:nvSpPr>
      <dsp:spPr>
        <a:xfrm>
          <a:off x="7901741" y="2155995"/>
          <a:ext cx="1965208" cy="16109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0" rIns="91440" bIns="0" numCol="1" spcCol="1270" anchor="ctr" anchorCtr="0">
          <a:noAutofit/>
        </a:bodyPr>
        <a:lstStyle/>
        <a:p>
          <a:pPr marL="0" lvl="0" indent="0" algn="l" defTabSz="1066800">
            <a:lnSpc>
              <a:spcPct val="90000"/>
            </a:lnSpc>
            <a:spcBef>
              <a:spcPct val="0"/>
            </a:spcBef>
            <a:spcAft>
              <a:spcPct val="35000"/>
            </a:spcAft>
            <a:buNone/>
          </a:pPr>
          <a:r>
            <a:rPr lang="en-US" sz="2400" b="1" i="0" kern="1200" dirty="0">
              <a:hlinkClick xmlns:r="http://schemas.openxmlformats.org/officeDocument/2006/relationships" r:id="rId2"/>
            </a:rPr>
            <a:t>Image Annotations</a:t>
          </a:r>
          <a:endParaRPr lang="fr-FR" sz="2400" kern="1200" dirty="0"/>
        </a:p>
      </dsp:txBody>
      <dsp:txXfrm>
        <a:off x="7901741" y="2155995"/>
        <a:ext cx="1965208" cy="1610964"/>
      </dsp:txXfrm>
    </dsp:sp>
    <dsp:sp modelId="{9A46AFE8-9763-427F-86E0-7907985C8EDA}">
      <dsp:nvSpPr>
        <dsp:cNvPr id="0" name=""/>
        <dsp:cNvSpPr/>
      </dsp:nvSpPr>
      <dsp:spPr>
        <a:xfrm>
          <a:off x="7064039" y="4035453"/>
          <a:ext cx="1610964" cy="1610964"/>
        </a:xfrm>
        <a:prstGeom prst="ellipse">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l="-39000" r="-39000"/>
          </a:stretch>
        </a:blipFill>
        <a:ln>
          <a:noFill/>
        </a:ln>
        <a:effectLst>
          <a:outerShdw blurRad="40000" dist="23000" dir="5400000" rotWithShape="0">
            <a:srgbClr val="000000">
              <a:alpha val="35000"/>
            </a:srgbClr>
          </a:outerShdw>
        </a:effectLst>
        <a:scene3d>
          <a:camera prst="orthographicFront"/>
          <a:lightRig rig="flat" dir="t"/>
        </a:scene3d>
        <a:sp3d prstMaterial="plastic">
          <a:bevelT w="88900" h="88900"/>
          <a:bevelB w="88900" h="31750" prst="angle"/>
        </a:sp3d>
      </dsp:spPr>
      <dsp:style>
        <a:lnRef idx="0">
          <a:scrgbClr r="0" g="0" b="0"/>
        </a:lnRef>
        <a:fillRef idx="3">
          <a:scrgbClr r="0" g="0" b="0"/>
        </a:fillRef>
        <a:effectRef idx="2">
          <a:scrgbClr r="0" g="0" b="0"/>
        </a:effectRef>
        <a:fontRef idx="minor"/>
      </dsp:style>
    </dsp:sp>
    <dsp:sp modelId="{8AD163DC-2938-4CB1-8991-C8403D16914D}">
      <dsp:nvSpPr>
        <dsp:cNvPr id="0" name=""/>
        <dsp:cNvSpPr/>
      </dsp:nvSpPr>
      <dsp:spPr>
        <a:xfrm>
          <a:off x="8675004" y="4035453"/>
          <a:ext cx="1857978" cy="16109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0" rIns="91440" bIns="0" numCol="1" spcCol="1270" anchor="ctr" anchorCtr="0">
          <a:noAutofit/>
        </a:bodyPr>
        <a:lstStyle/>
        <a:p>
          <a:pPr marL="0" lvl="0" indent="0" algn="l" defTabSz="1066800">
            <a:lnSpc>
              <a:spcPct val="90000"/>
            </a:lnSpc>
            <a:spcBef>
              <a:spcPct val="0"/>
            </a:spcBef>
            <a:spcAft>
              <a:spcPct val="35000"/>
            </a:spcAft>
            <a:buNone/>
          </a:pPr>
          <a:r>
            <a:rPr lang="en-US" sz="2400" b="1" i="0" kern="1200" dirty="0">
              <a:hlinkClick xmlns:r="http://schemas.openxmlformats.org/officeDocument/2006/relationships" r:id="rId2"/>
            </a:rPr>
            <a:t>Document Processing Pipeline</a:t>
          </a:r>
          <a:endParaRPr lang="fr-FR" sz="2400" kern="1200" dirty="0"/>
        </a:p>
      </dsp:txBody>
      <dsp:txXfrm>
        <a:off x="8675004" y="4035453"/>
        <a:ext cx="1857978" cy="16109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59B536-F16A-455C-979A-92BB829FAE07}">
      <dsp:nvSpPr>
        <dsp:cNvPr id="0" name=""/>
        <dsp:cNvSpPr/>
      </dsp:nvSpPr>
      <dsp:spPr>
        <a:xfrm>
          <a:off x="-1866580" y="-796496"/>
          <a:ext cx="2434604" cy="3396419"/>
        </a:xfrm>
        <a:prstGeom prst="blockArc">
          <a:avLst>
            <a:gd name="adj1" fmla="val 18900000"/>
            <a:gd name="adj2" fmla="val 2700000"/>
            <a:gd name="adj3" fmla="val 887"/>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701244-5810-4560-ACE6-632899929B9A}">
      <dsp:nvSpPr>
        <dsp:cNvPr id="0" name=""/>
        <dsp:cNvSpPr/>
      </dsp:nvSpPr>
      <dsp:spPr>
        <a:xfrm>
          <a:off x="554133" y="458406"/>
          <a:ext cx="8679723" cy="886613"/>
        </a:xfrm>
        <a:prstGeom prst="rect">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5735" tIns="71120" rIns="71120" bIns="71120" numCol="1" spcCol="1270" anchor="ctr" anchorCtr="0">
          <a:noAutofit/>
        </a:bodyPr>
        <a:lstStyle/>
        <a:p>
          <a:pPr marL="0" lvl="0" indent="0" algn="l" defTabSz="1244600">
            <a:lnSpc>
              <a:spcPct val="90000"/>
            </a:lnSpc>
            <a:spcBef>
              <a:spcPct val="0"/>
            </a:spcBef>
            <a:spcAft>
              <a:spcPct val="35000"/>
            </a:spcAft>
            <a:buNone/>
          </a:pPr>
          <a:r>
            <a:rPr lang="fr-MA" sz="2800" b="0" i="1" kern="1200" dirty="0"/>
            <a:t>Les utilisateurs entreront le nom d’un organe et formuleront des questions concernant cet organe.</a:t>
          </a:r>
          <a:endParaRPr lang="fr-FR" sz="2800" kern="1200" dirty="0"/>
        </a:p>
      </dsp:txBody>
      <dsp:txXfrm>
        <a:off x="554133" y="458406"/>
        <a:ext cx="8679723" cy="886613"/>
      </dsp:txXfrm>
    </dsp:sp>
    <dsp:sp modelId="{8287DBF1-08DE-4AF7-A4A4-D5EB8EC3FAB7}">
      <dsp:nvSpPr>
        <dsp:cNvPr id="0" name=""/>
        <dsp:cNvSpPr/>
      </dsp:nvSpPr>
      <dsp:spPr>
        <a:xfrm>
          <a:off x="0" y="347579"/>
          <a:ext cx="1108266" cy="1108266"/>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4B00C6-1E70-48FB-8535-5B350C7BB5BD}">
      <dsp:nvSpPr>
        <dsp:cNvPr id="0" name=""/>
        <dsp:cNvSpPr/>
      </dsp:nvSpPr>
      <dsp:spPr>
        <a:xfrm>
          <a:off x="1544" y="64715"/>
          <a:ext cx="1536759" cy="371357"/>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2700" rIns="0" bIns="12700" numCol="1" spcCol="1270" anchor="ctr" anchorCtr="0">
          <a:noAutofit/>
        </a:bodyPr>
        <a:lstStyle/>
        <a:p>
          <a:pPr marL="0" lvl="0" indent="0" algn="ctr" defTabSz="889000">
            <a:lnSpc>
              <a:spcPct val="90000"/>
            </a:lnSpc>
            <a:spcBef>
              <a:spcPct val="0"/>
            </a:spcBef>
            <a:spcAft>
              <a:spcPct val="35000"/>
            </a:spcAft>
            <a:buNone/>
          </a:pPr>
          <a:r>
            <a:rPr lang="fr-MA" sz="2000" b="1" i="0" kern="1200" dirty="0"/>
            <a:t>Outputs :</a:t>
          </a:r>
          <a:endParaRPr lang="fr-FR" sz="2000" kern="1200" dirty="0"/>
        </a:p>
      </dsp:txBody>
      <dsp:txXfrm>
        <a:off x="187223" y="64715"/>
        <a:ext cx="1165402" cy="37135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9FBF0B-9FF8-464A-9300-6811DAE4DEDC}">
      <dsp:nvSpPr>
        <dsp:cNvPr id="0" name=""/>
        <dsp:cNvSpPr/>
      </dsp:nvSpPr>
      <dsp:spPr>
        <a:xfrm>
          <a:off x="-4864870" y="-1421912"/>
          <a:ext cx="5522190" cy="7530724"/>
        </a:xfrm>
        <a:prstGeom prst="blockArc">
          <a:avLst>
            <a:gd name="adj1" fmla="val 18900000"/>
            <a:gd name="adj2" fmla="val 2700000"/>
            <a:gd name="adj3" fmla="val 342"/>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CD2D44-8275-499F-8CF2-FC3F9A4F5820}">
      <dsp:nvSpPr>
        <dsp:cNvPr id="0" name=""/>
        <dsp:cNvSpPr/>
      </dsp:nvSpPr>
      <dsp:spPr>
        <a:xfrm>
          <a:off x="861569" y="669570"/>
          <a:ext cx="10349296" cy="1338953"/>
        </a:xfrm>
        <a:prstGeom prst="rect">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2794" tIns="55880" rIns="55880" bIns="55880" numCol="1" spcCol="1270" anchor="ctr" anchorCtr="0">
          <a:noAutofit/>
        </a:bodyPr>
        <a:lstStyle/>
        <a:p>
          <a:pPr marL="0" lvl="0" indent="0" algn="l" defTabSz="977900">
            <a:lnSpc>
              <a:spcPct val="90000"/>
            </a:lnSpc>
            <a:spcBef>
              <a:spcPct val="0"/>
            </a:spcBef>
            <a:spcAft>
              <a:spcPct val="35000"/>
            </a:spcAft>
            <a:buNone/>
          </a:pPr>
          <a:r>
            <a:rPr lang="fr-MA" sz="2200" b="0" i="1" kern="1200" dirty="0"/>
            <a:t>En réponse, la plateforme fournira des informations détaillées sur les exigences de l’organe, ainsi que des plans de test pour “Tester” et “Valider” l'organe. De plus, elle générera des documents essentiels comme la spécification technique.</a:t>
          </a:r>
          <a:endParaRPr lang="fr-FR" sz="2200" kern="1200" dirty="0"/>
        </a:p>
      </dsp:txBody>
      <dsp:txXfrm>
        <a:off x="861569" y="669570"/>
        <a:ext cx="10349296" cy="1338953"/>
      </dsp:txXfrm>
    </dsp:sp>
    <dsp:sp modelId="{C531603E-0604-42EF-A004-4D7CC2B30C16}">
      <dsp:nvSpPr>
        <dsp:cNvPr id="0" name=""/>
        <dsp:cNvSpPr/>
      </dsp:nvSpPr>
      <dsp:spPr>
        <a:xfrm>
          <a:off x="24723" y="502201"/>
          <a:ext cx="1673691" cy="1673691"/>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211738E-4508-41F1-88E2-AC96CE6364AB}">
      <dsp:nvSpPr>
        <dsp:cNvPr id="0" name=""/>
        <dsp:cNvSpPr/>
      </dsp:nvSpPr>
      <dsp:spPr>
        <a:xfrm>
          <a:off x="861569" y="2678375"/>
          <a:ext cx="10349296" cy="1338953"/>
        </a:xfrm>
        <a:prstGeom prst="rect">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2794" tIns="55880" rIns="55880" bIns="55880" numCol="1" spcCol="1270" anchor="ctr" anchorCtr="0">
          <a:noAutofit/>
        </a:bodyPr>
        <a:lstStyle/>
        <a:p>
          <a:pPr marL="0" lvl="0" indent="0" algn="just" defTabSz="977900">
            <a:lnSpc>
              <a:spcPct val="90000"/>
            </a:lnSpc>
            <a:spcBef>
              <a:spcPct val="0"/>
            </a:spcBef>
            <a:spcAft>
              <a:spcPct val="35000"/>
            </a:spcAft>
            <a:buNone/>
          </a:pPr>
          <a:r>
            <a:rPr lang="fr-MA" sz="2200" b="0" i="1" kern="1200" dirty="0"/>
            <a:t>Doit être capable d'expliquer chaque exigence, son rôle et son fonctionnement, et comment on peut les tester et assurer la performance de ces exigences. Par exemple, l'utilisateur doit demander l'explication de certaines exigences, donc il doit être capable de le faire.</a:t>
          </a:r>
          <a:endParaRPr lang="fr-FR" sz="2200" kern="1200" dirty="0"/>
        </a:p>
      </dsp:txBody>
      <dsp:txXfrm>
        <a:off x="861569" y="2678375"/>
        <a:ext cx="10349296" cy="1338953"/>
      </dsp:txXfrm>
    </dsp:sp>
    <dsp:sp modelId="{C59BEE8D-0A96-4299-AE45-23876FAE8156}">
      <dsp:nvSpPr>
        <dsp:cNvPr id="0" name=""/>
        <dsp:cNvSpPr/>
      </dsp:nvSpPr>
      <dsp:spPr>
        <a:xfrm>
          <a:off x="24723" y="2511006"/>
          <a:ext cx="1673691" cy="1673691"/>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FC4EA2-E6EB-4EA1-A1EB-2AB44DB2B577}">
      <dsp:nvSpPr>
        <dsp:cNvPr id="0" name=""/>
        <dsp:cNvSpPr/>
      </dsp:nvSpPr>
      <dsp:spPr>
        <a:xfrm>
          <a:off x="0" y="20738"/>
          <a:ext cx="3978443" cy="656370"/>
        </a:xfrm>
        <a:prstGeom prst="round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fr-MA" sz="1700" b="0" i="1" kern="1200" dirty="0"/>
            <a:t>Benchmarking et Sélection des Modèles LLM /RAG</a:t>
          </a:r>
          <a:endParaRPr lang="fr-FR" sz="1700" kern="1200" dirty="0"/>
        </a:p>
      </dsp:txBody>
      <dsp:txXfrm>
        <a:off x="32041" y="52779"/>
        <a:ext cx="3914361" cy="59228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8A8921-7E40-4EA8-9FE3-1CDA149050FE}">
      <dsp:nvSpPr>
        <dsp:cNvPr id="0" name=""/>
        <dsp:cNvSpPr/>
      </dsp:nvSpPr>
      <dsp:spPr>
        <a:xfrm>
          <a:off x="0" y="192644"/>
          <a:ext cx="3978443" cy="397800"/>
        </a:xfrm>
        <a:prstGeom prst="round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fr-MA" sz="1700" b="0" i="1" kern="1200" dirty="0"/>
            <a:t>Collecte et Prétraitement des Données</a:t>
          </a:r>
          <a:endParaRPr lang="fr-FR" sz="1700" kern="1200" dirty="0"/>
        </a:p>
      </dsp:txBody>
      <dsp:txXfrm>
        <a:off x="19419" y="212063"/>
        <a:ext cx="3939605" cy="35896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3CE4F7-4FD3-4116-9D81-63035D2C8600}">
      <dsp:nvSpPr>
        <dsp:cNvPr id="0" name=""/>
        <dsp:cNvSpPr/>
      </dsp:nvSpPr>
      <dsp:spPr>
        <a:xfrm>
          <a:off x="0" y="10369"/>
          <a:ext cx="3975291" cy="656370"/>
        </a:xfrm>
        <a:prstGeom prst="round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fr-MA" sz="1700" b="0" i="1" kern="1200" dirty="0"/>
            <a:t>Génération de Documents avec IA Générative</a:t>
          </a:r>
          <a:endParaRPr lang="fr-FR" sz="1700" kern="1200" dirty="0"/>
        </a:p>
      </dsp:txBody>
      <dsp:txXfrm>
        <a:off x="32041" y="42410"/>
        <a:ext cx="3911209" cy="59228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CA7448-A8C3-4DA7-B1AE-9A4A23039EF6}">
      <dsp:nvSpPr>
        <dsp:cNvPr id="0" name=""/>
        <dsp:cNvSpPr/>
      </dsp:nvSpPr>
      <dsp:spPr>
        <a:xfrm>
          <a:off x="0" y="116254"/>
          <a:ext cx="3978443" cy="444600"/>
        </a:xfrm>
        <a:prstGeom prst="round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MA" sz="1900" b="0" i="1" kern="1200" dirty="0"/>
            <a:t>Infrastructure de Base de Données</a:t>
          </a:r>
          <a:endParaRPr lang="fr-FR" sz="1900" kern="1200" dirty="0"/>
        </a:p>
      </dsp:txBody>
      <dsp:txXfrm>
        <a:off x="21704" y="137958"/>
        <a:ext cx="3935035" cy="40119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50F56E-0903-4636-808A-0522DBCDC6E6}">
      <dsp:nvSpPr>
        <dsp:cNvPr id="0" name=""/>
        <dsp:cNvSpPr/>
      </dsp:nvSpPr>
      <dsp:spPr>
        <a:xfrm>
          <a:off x="0" y="195259"/>
          <a:ext cx="3978443" cy="444600"/>
        </a:xfrm>
        <a:prstGeom prst="round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MA" sz="1900" b="0" i="1" kern="1200" dirty="0"/>
            <a:t>Réalisation de la Plateforme Web</a:t>
          </a:r>
          <a:endParaRPr lang="fr-FR" sz="1900" kern="1200" dirty="0"/>
        </a:p>
      </dsp:txBody>
      <dsp:txXfrm>
        <a:off x="21704" y="216963"/>
        <a:ext cx="3935035" cy="40119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10.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jpeg>
</file>

<file path=ppt/media/image12.jpeg>
</file>

<file path=ppt/media/image13.png>
</file>

<file path=ppt/media/image14.jpe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MA" sz="1200" b="0" i="0" u="none" strike="noStrike" cap="none">
                <a:solidFill>
                  <a:schemeClr val="dk1"/>
                </a:solidFill>
                <a:latin typeface="Arial"/>
                <a:ea typeface="Arial"/>
                <a:cs typeface="Arial"/>
                <a:sym typeface="Arial"/>
              </a:rPr>
              <a:t>‹N°›</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47cfe3c106_0_3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g347cfe3c106_0_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47cfe3c106_0_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g347cfe3c106_0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347cfe3c106_0_2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5" name="Google Shape;205;g347cfe3c106_0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347cfe3c106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3" name="Google Shape;213;g347cfe3c106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20" name="Google Shape;22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20" name="Google Shape;22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28850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47cfe3c106_0_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g347cfe3c106_0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47cfe3c106_0_5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 name="Google Shape;101;g347cfe3c106_0_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MA"/>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1" name="Google Shape;171;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e de titr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8" name="Google Shape;18;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MA"/>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re et texte vertical" type="vertTx">
  <p:cSld name="VERTICAL_TEXT">
    <p:spTree>
      <p:nvGrpSpPr>
        <p:cNvPr id="1" name="Shape 72"/>
        <p:cNvGrpSpPr/>
        <p:nvPr/>
      </p:nvGrpSpPr>
      <p:grpSpPr>
        <a:xfrm>
          <a:off x="0" y="0"/>
          <a:ext cx="0" cy="0"/>
          <a:chOff x="0" y="0"/>
          <a:chExt cx="0" cy="0"/>
        </a:xfrm>
      </p:grpSpPr>
      <p:sp>
        <p:nvSpPr>
          <p:cNvPr id="73" name="Google Shape;73;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5" name="Google Shape;75;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MA"/>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vertical et texte" type="vertTitleAndTx">
  <p:cSld name="VERTICAL_TITLE_AND_VERTICAL_TEXT">
    <p:spTree>
      <p:nvGrpSpPr>
        <p:cNvPr id="1" name="Shape 78"/>
        <p:cNvGrpSpPr/>
        <p:nvPr/>
      </p:nvGrpSpPr>
      <p:grpSpPr>
        <a:xfrm>
          <a:off x="0" y="0"/>
          <a:ext cx="0" cy="0"/>
          <a:chOff x="0" y="0"/>
          <a:chExt cx="0" cy="0"/>
        </a:xfrm>
      </p:grpSpPr>
      <p:sp>
        <p:nvSpPr>
          <p:cNvPr id="79" name="Google Shape;79;p2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1" name="Google Shape;81;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MA"/>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Vide" type="blank">
  <p:cSld name="BLANK">
    <p:spTree>
      <p:nvGrpSpPr>
        <p:cNvPr id="1" name="Shape 21"/>
        <p:cNvGrpSpPr/>
        <p:nvPr/>
      </p:nvGrpSpPr>
      <p:grpSpPr>
        <a:xfrm>
          <a:off x="0" y="0"/>
          <a:ext cx="0" cy="0"/>
          <a:chOff x="0" y="0"/>
          <a:chExt cx="0" cy="0"/>
        </a:xfrm>
      </p:grpSpPr>
      <p:sp>
        <p:nvSpPr>
          <p:cNvPr id="22" name="Google Shape;22;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MA"/>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25"/>
        <p:cNvGrpSpPr/>
        <p:nvPr/>
      </p:nvGrpSpPr>
      <p:grpSpPr>
        <a:xfrm>
          <a:off x="0" y="0"/>
          <a:ext cx="0" cy="0"/>
          <a:chOff x="0" y="0"/>
          <a:chExt cx="0" cy="0"/>
        </a:xfrm>
      </p:grpSpPr>
      <p:sp>
        <p:nvSpPr>
          <p:cNvPr id="26" name="Google Shape;26;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8" name="Google Shape;28;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MA"/>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re de section" type="secHead">
  <p:cSld name="SECTION_HEADER">
    <p:spTree>
      <p:nvGrpSpPr>
        <p:cNvPr id="1" name="Shape 31"/>
        <p:cNvGrpSpPr/>
        <p:nvPr/>
      </p:nvGrpSpPr>
      <p:grpSpPr>
        <a:xfrm>
          <a:off x="0" y="0"/>
          <a:ext cx="0" cy="0"/>
          <a:chOff x="0" y="0"/>
          <a:chExt cx="0" cy="0"/>
        </a:xfrm>
      </p:grpSpPr>
      <p:sp>
        <p:nvSpPr>
          <p:cNvPr id="32" name="Google Shape;32;p1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9E9E9"/>
              </a:buClr>
              <a:buSzPts val="2400"/>
              <a:buNone/>
              <a:defRPr sz="2400">
                <a:solidFill>
                  <a:srgbClr val="E9E9E9"/>
                </a:solidFill>
              </a:defRPr>
            </a:lvl1pPr>
            <a:lvl2pPr marL="914400" lvl="1" indent="-228600" algn="l">
              <a:lnSpc>
                <a:spcPct val="90000"/>
              </a:lnSpc>
              <a:spcBef>
                <a:spcPts val="500"/>
              </a:spcBef>
              <a:spcAft>
                <a:spcPts val="0"/>
              </a:spcAft>
              <a:buClr>
                <a:srgbClr val="E9E9E9"/>
              </a:buClr>
              <a:buSzPts val="2000"/>
              <a:buNone/>
              <a:defRPr sz="2000">
                <a:solidFill>
                  <a:srgbClr val="E9E9E9"/>
                </a:solidFill>
              </a:defRPr>
            </a:lvl2pPr>
            <a:lvl3pPr marL="1371600" lvl="2" indent="-228600" algn="l">
              <a:lnSpc>
                <a:spcPct val="90000"/>
              </a:lnSpc>
              <a:spcBef>
                <a:spcPts val="500"/>
              </a:spcBef>
              <a:spcAft>
                <a:spcPts val="0"/>
              </a:spcAft>
              <a:buClr>
                <a:srgbClr val="E9E9E9"/>
              </a:buClr>
              <a:buSzPts val="1800"/>
              <a:buNone/>
              <a:defRPr sz="1800">
                <a:solidFill>
                  <a:srgbClr val="E9E9E9"/>
                </a:solidFill>
              </a:defRPr>
            </a:lvl3pPr>
            <a:lvl4pPr marL="1828800" lvl="3" indent="-228600" algn="l">
              <a:lnSpc>
                <a:spcPct val="90000"/>
              </a:lnSpc>
              <a:spcBef>
                <a:spcPts val="500"/>
              </a:spcBef>
              <a:spcAft>
                <a:spcPts val="0"/>
              </a:spcAft>
              <a:buClr>
                <a:srgbClr val="E9E9E9"/>
              </a:buClr>
              <a:buSzPts val="1600"/>
              <a:buNone/>
              <a:defRPr sz="1600">
                <a:solidFill>
                  <a:srgbClr val="E9E9E9"/>
                </a:solidFill>
              </a:defRPr>
            </a:lvl4pPr>
            <a:lvl5pPr marL="2286000" lvl="4" indent="-228600" algn="l">
              <a:lnSpc>
                <a:spcPct val="90000"/>
              </a:lnSpc>
              <a:spcBef>
                <a:spcPts val="500"/>
              </a:spcBef>
              <a:spcAft>
                <a:spcPts val="0"/>
              </a:spcAft>
              <a:buClr>
                <a:srgbClr val="E9E9E9"/>
              </a:buClr>
              <a:buSzPts val="1600"/>
              <a:buNone/>
              <a:defRPr sz="1600">
                <a:solidFill>
                  <a:srgbClr val="E9E9E9"/>
                </a:solidFill>
              </a:defRPr>
            </a:lvl5pPr>
            <a:lvl6pPr marL="2743200" lvl="5" indent="-228600" algn="l">
              <a:lnSpc>
                <a:spcPct val="90000"/>
              </a:lnSpc>
              <a:spcBef>
                <a:spcPts val="500"/>
              </a:spcBef>
              <a:spcAft>
                <a:spcPts val="0"/>
              </a:spcAft>
              <a:buClr>
                <a:srgbClr val="E9E9E9"/>
              </a:buClr>
              <a:buSzPts val="1600"/>
              <a:buNone/>
              <a:defRPr sz="1600">
                <a:solidFill>
                  <a:srgbClr val="E9E9E9"/>
                </a:solidFill>
              </a:defRPr>
            </a:lvl6pPr>
            <a:lvl7pPr marL="3200400" lvl="6" indent="-228600" algn="l">
              <a:lnSpc>
                <a:spcPct val="90000"/>
              </a:lnSpc>
              <a:spcBef>
                <a:spcPts val="500"/>
              </a:spcBef>
              <a:spcAft>
                <a:spcPts val="0"/>
              </a:spcAft>
              <a:buClr>
                <a:srgbClr val="E9E9E9"/>
              </a:buClr>
              <a:buSzPts val="1600"/>
              <a:buNone/>
              <a:defRPr sz="1600">
                <a:solidFill>
                  <a:srgbClr val="E9E9E9"/>
                </a:solidFill>
              </a:defRPr>
            </a:lvl7pPr>
            <a:lvl8pPr marL="3657600" lvl="7" indent="-228600" algn="l">
              <a:lnSpc>
                <a:spcPct val="90000"/>
              </a:lnSpc>
              <a:spcBef>
                <a:spcPts val="500"/>
              </a:spcBef>
              <a:spcAft>
                <a:spcPts val="0"/>
              </a:spcAft>
              <a:buClr>
                <a:srgbClr val="E9E9E9"/>
              </a:buClr>
              <a:buSzPts val="1600"/>
              <a:buNone/>
              <a:defRPr sz="1600">
                <a:solidFill>
                  <a:srgbClr val="E9E9E9"/>
                </a:solidFill>
              </a:defRPr>
            </a:lvl8pPr>
            <a:lvl9pPr marL="4114800" lvl="8" indent="-228600" algn="l">
              <a:lnSpc>
                <a:spcPct val="90000"/>
              </a:lnSpc>
              <a:spcBef>
                <a:spcPts val="500"/>
              </a:spcBef>
              <a:spcAft>
                <a:spcPts val="0"/>
              </a:spcAft>
              <a:buClr>
                <a:srgbClr val="E9E9E9"/>
              </a:buClr>
              <a:buSzPts val="1600"/>
              <a:buNone/>
              <a:defRPr sz="1600">
                <a:solidFill>
                  <a:srgbClr val="E9E9E9"/>
                </a:solidFill>
              </a:defRPr>
            </a:lvl9pPr>
          </a:lstStyle>
          <a:p>
            <a:endParaRPr/>
          </a:p>
        </p:txBody>
      </p:sp>
      <p:sp>
        <p:nvSpPr>
          <p:cNvPr id="34" name="Google Shape;34;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MA"/>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eux contenus" type="twoObj">
  <p:cSld name="TWO_OBJECTS">
    <p:spTree>
      <p:nvGrpSpPr>
        <p:cNvPr id="1" name="Shape 37"/>
        <p:cNvGrpSpPr/>
        <p:nvPr/>
      </p:nvGrpSpPr>
      <p:grpSpPr>
        <a:xfrm>
          <a:off x="0" y="0"/>
          <a:ext cx="0" cy="0"/>
          <a:chOff x="0" y="0"/>
          <a:chExt cx="0" cy="0"/>
        </a:xfrm>
      </p:grpSpPr>
      <p:sp>
        <p:nvSpPr>
          <p:cNvPr id="38" name="Google Shape;38;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0" name="Google Shape;40;p1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1" name="Google Shape;41;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MA"/>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aison" type="twoTxTwoObj">
  <p:cSld name="TWO_OBJECTS_WITH_TEXT">
    <p:spTree>
      <p:nvGrpSpPr>
        <p:cNvPr id="1" name="Shape 44"/>
        <p:cNvGrpSpPr/>
        <p:nvPr/>
      </p:nvGrpSpPr>
      <p:grpSpPr>
        <a:xfrm>
          <a:off x="0" y="0"/>
          <a:ext cx="0" cy="0"/>
          <a:chOff x="0" y="0"/>
          <a:chExt cx="0" cy="0"/>
        </a:xfrm>
      </p:grpSpPr>
      <p:sp>
        <p:nvSpPr>
          <p:cNvPr id="45" name="Google Shape;45;p1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7" name="Google Shape;47;p1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8" name="Google Shape;48;p1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9" name="Google Shape;49;p1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0" name="Google Shape;50;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MA"/>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re seul" type="titleOnly">
  <p:cSld name="TITLE_ONLY">
    <p:spTree>
      <p:nvGrpSpPr>
        <p:cNvPr id="1" name="Shape 53"/>
        <p:cNvGrpSpPr/>
        <p:nvPr/>
      </p:nvGrpSpPr>
      <p:grpSpPr>
        <a:xfrm>
          <a:off x="0" y="0"/>
          <a:ext cx="0" cy="0"/>
          <a:chOff x="0" y="0"/>
          <a:chExt cx="0" cy="0"/>
        </a:xfrm>
      </p:grpSpPr>
      <p:sp>
        <p:nvSpPr>
          <p:cNvPr id="54" name="Google Shape;54;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MA"/>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u avec légende" type="objTx">
  <p:cSld name="OBJECT_WITH_CAPTION_TEXT">
    <p:spTree>
      <p:nvGrpSpPr>
        <p:cNvPr id="1" name="Shape 58"/>
        <p:cNvGrpSpPr/>
        <p:nvPr/>
      </p:nvGrpSpPr>
      <p:grpSpPr>
        <a:xfrm>
          <a:off x="0" y="0"/>
          <a:ext cx="0" cy="0"/>
          <a:chOff x="0" y="0"/>
          <a:chExt cx="0" cy="0"/>
        </a:xfrm>
      </p:grpSpPr>
      <p:sp>
        <p:nvSpPr>
          <p:cNvPr id="59" name="Google Shape;59;p1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lt1"/>
              </a:buClr>
              <a:buSzPts val="3200"/>
              <a:buChar char="•"/>
              <a:defRPr sz="3200"/>
            </a:lvl1pPr>
            <a:lvl2pPr marL="914400" lvl="1" indent="-406400" algn="l">
              <a:lnSpc>
                <a:spcPct val="90000"/>
              </a:lnSpc>
              <a:spcBef>
                <a:spcPts val="500"/>
              </a:spcBef>
              <a:spcAft>
                <a:spcPts val="0"/>
              </a:spcAft>
              <a:buClr>
                <a:schemeClr val="lt1"/>
              </a:buClr>
              <a:buSzPts val="2800"/>
              <a:buChar char="•"/>
              <a:defRPr sz="2800"/>
            </a:lvl2pPr>
            <a:lvl3pPr marL="1371600" lvl="2" indent="-381000" algn="l">
              <a:lnSpc>
                <a:spcPct val="90000"/>
              </a:lnSpc>
              <a:spcBef>
                <a:spcPts val="500"/>
              </a:spcBef>
              <a:spcAft>
                <a:spcPts val="0"/>
              </a:spcAft>
              <a:buClr>
                <a:schemeClr val="lt1"/>
              </a:buClr>
              <a:buSzPts val="2400"/>
              <a:buChar char="•"/>
              <a:defRPr sz="2400"/>
            </a:lvl3pPr>
            <a:lvl4pPr marL="1828800" lvl="3" indent="-355600" algn="l">
              <a:lnSpc>
                <a:spcPct val="90000"/>
              </a:lnSpc>
              <a:spcBef>
                <a:spcPts val="500"/>
              </a:spcBef>
              <a:spcAft>
                <a:spcPts val="0"/>
              </a:spcAft>
              <a:buClr>
                <a:schemeClr val="lt1"/>
              </a:buClr>
              <a:buSzPts val="2000"/>
              <a:buChar char="•"/>
              <a:defRPr sz="2000"/>
            </a:lvl4pPr>
            <a:lvl5pPr marL="2286000" lvl="4" indent="-355600" algn="l">
              <a:lnSpc>
                <a:spcPct val="90000"/>
              </a:lnSpc>
              <a:spcBef>
                <a:spcPts val="500"/>
              </a:spcBef>
              <a:spcAft>
                <a:spcPts val="0"/>
              </a:spcAft>
              <a:buClr>
                <a:schemeClr val="lt1"/>
              </a:buClr>
              <a:buSzPts val="2000"/>
              <a:buChar char="•"/>
              <a:defRPr sz="2000"/>
            </a:lvl5pPr>
            <a:lvl6pPr marL="2743200" lvl="5" indent="-355600" algn="l">
              <a:lnSpc>
                <a:spcPct val="90000"/>
              </a:lnSpc>
              <a:spcBef>
                <a:spcPts val="500"/>
              </a:spcBef>
              <a:spcAft>
                <a:spcPts val="0"/>
              </a:spcAft>
              <a:buClr>
                <a:schemeClr val="lt1"/>
              </a:buClr>
              <a:buSzPts val="2000"/>
              <a:buChar char="•"/>
              <a:defRPr sz="2000"/>
            </a:lvl6pPr>
            <a:lvl7pPr marL="3200400" lvl="6" indent="-355600" algn="l">
              <a:lnSpc>
                <a:spcPct val="90000"/>
              </a:lnSpc>
              <a:spcBef>
                <a:spcPts val="500"/>
              </a:spcBef>
              <a:spcAft>
                <a:spcPts val="0"/>
              </a:spcAft>
              <a:buClr>
                <a:schemeClr val="lt1"/>
              </a:buClr>
              <a:buSzPts val="2000"/>
              <a:buChar char="•"/>
              <a:defRPr sz="2000"/>
            </a:lvl7pPr>
            <a:lvl8pPr marL="3657600" lvl="7" indent="-355600" algn="l">
              <a:lnSpc>
                <a:spcPct val="90000"/>
              </a:lnSpc>
              <a:spcBef>
                <a:spcPts val="500"/>
              </a:spcBef>
              <a:spcAft>
                <a:spcPts val="0"/>
              </a:spcAft>
              <a:buClr>
                <a:schemeClr val="lt1"/>
              </a:buClr>
              <a:buSzPts val="2000"/>
              <a:buChar char="•"/>
              <a:defRPr sz="2000"/>
            </a:lvl8pPr>
            <a:lvl9pPr marL="4114800" lvl="8" indent="-355600" algn="l">
              <a:lnSpc>
                <a:spcPct val="90000"/>
              </a:lnSpc>
              <a:spcBef>
                <a:spcPts val="500"/>
              </a:spcBef>
              <a:spcAft>
                <a:spcPts val="0"/>
              </a:spcAft>
              <a:buClr>
                <a:schemeClr val="lt1"/>
              </a:buClr>
              <a:buSzPts val="2000"/>
              <a:buChar char="•"/>
              <a:defRPr sz="2000"/>
            </a:lvl9pPr>
          </a:lstStyle>
          <a:p>
            <a:endParaRPr/>
          </a:p>
        </p:txBody>
      </p:sp>
      <p:sp>
        <p:nvSpPr>
          <p:cNvPr id="61" name="Google Shape;61;p1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2" name="Google Shape;62;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MA"/>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 avec légende" type="picTx">
  <p:cSld name="PICTURE_WITH_CAPTION_TEXT">
    <p:spTree>
      <p:nvGrpSpPr>
        <p:cNvPr id="1" name="Shape 65"/>
        <p:cNvGrpSpPr/>
        <p:nvPr/>
      </p:nvGrpSpPr>
      <p:grpSpPr>
        <a:xfrm>
          <a:off x="0" y="0"/>
          <a:ext cx="0" cy="0"/>
          <a:chOff x="0" y="0"/>
          <a:chExt cx="0" cy="0"/>
        </a:xfrm>
      </p:grpSpPr>
      <p:sp>
        <p:nvSpPr>
          <p:cNvPr id="66" name="Google Shape;66;p2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0"/>
          <p:cNvSpPr>
            <a:spLocks noGrp="1"/>
          </p:cNvSpPr>
          <p:nvPr>
            <p:ph type="pic" idx="2"/>
          </p:nvPr>
        </p:nvSpPr>
        <p:spPr>
          <a:xfrm>
            <a:off x="5183188" y="987425"/>
            <a:ext cx="6172200" cy="4873625"/>
          </a:xfrm>
          <a:prstGeom prst="rect">
            <a:avLst/>
          </a:prstGeom>
          <a:noFill/>
          <a:ln>
            <a:noFill/>
          </a:ln>
        </p:spPr>
      </p:sp>
      <p:sp>
        <p:nvSpPr>
          <p:cNvPr id="68" name="Google Shape;68;p2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9" name="Google Shape;69;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MA"/>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9000">
              <a:srgbClr val="242424"/>
            </a:gs>
            <a:gs pos="17000">
              <a:srgbClr val="191919"/>
            </a:gs>
            <a:gs pos="83000">
              <a:srgbClr val="070707"/>
            </a:gs>
            <a:gs pos="92000">
              <a:srgbClr val="1F1F1F"/>
            </a:gs>
            <a:gs pos="100000">
              <a:srgbClr val="1F1F1F"/>
            </a:gs>
          </a:gsLst>
          <a:lin ang="3600000" scaled="0"/>
        </a:gradFill>
        <a:effectLst/>
      </p:bgPr>
    </p:bg>
    <p:spTree>
      <p:nvGrpSpPr>
        <p:cNvPr id="1" name="Shape 9"/>
        <p:cNvGrpSpPr/>
        <p:nvPr/>
      </p:nvGrpSpPr>
      <p:grpSpPr>
        <a:xfrm>
          <a:off x="0" y="0"/>
          <a:ext cx="0" cy="0"/>
          <a:chOff x="0" y="0"/>
          <a:chExt cx="0" cy="0"/>
        </a:xfrm>
      </p:grpSpPr>
      <p:sp>
        <p:nvSpPr>
          <p:cNvPr id="10" name="Google Shape;10;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Play"/>
              <a:buNone/>
              <a:defRPr sz="4400" b="0" i="0" u="none" strike="noStrike" cap="none">
                <a:solidFill>
                  <a:schemeClr val="lt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Arial"/>
                <a:ea typeface="Arial"/>
                <a:cs typeface="Arial"/>
                <a:sym typeface="Arial"/>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9pPr>
          </a:lstStyle>
          <a:p>
            <a:endParaRPr/>
          </a:p>
        </p:txBody>
      </p:sp>
      <p:sp>
        <p:nvSpPr>
          <p:cNvPr id="12" name="Google Shape;1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E9E9E9"/>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13" name="Google Shape;1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E9E9E9"/>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14" name="Google Shape;1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E9E9E9"/>
                </a:solidFill>
                <a:latin typeface="Arial"/>
                <a:ea typeface="Arial"/>
                <a:cs typeface="Arial"/>
                <a:sym typeface="Arial"/>
              </a:defRPr>
            </a:lvl1pPr>
            <a:lvl2pPr marL="0" marR="0" lvl="1" indent="0" algn="r" rtl="0">
              <a:spcBef>
                <a:spcPts val="0"/>
              </a:spcBef>
              <a:buNone/>
              <a:defRPr sz="1200" b="0" i="0" u="none" strike="noStrike" cap="none">
                <a:solidFill>
                  <a:srgbClr val="E9E9E9"/>
                </a:solidFill>
                <a:latin typeface="Arial"/>
                <a:ea typeface="Arial"/>
                <a:cs typeface="Arial"/>
                <a:sym typeface="Arial"/>
              </a:defRPr>
            </a:lvl2pPr>
            <a:lvl3pPr marL="0" marR="0" lvl="2" indent="0" algn="r" rtl="0">
              <a:spcBef>
                <a:spcPts val="0"/>
              </a:spcBef>
              <a:buNone/>
              <a:defRPr sz="1200" b="0" i="0" u="none" strike="noStrike" cap="none">
                <a:solidFill>
                  <a:srgbClr val="E9E9E9"/>
                </a:solidFill>
                <a:latin typeface="Arial"/>
                <a:ea typeface="Arial"/>
                <a:cs typeface="Arial"/>
                <a:sym typeface="Arial"/>
              </a:defRPr>
            </a:lvl3pPr>
            <a:lvl4pPr marL="0" marR="0" lvl="3" indent="0" algn="r" rtl="0">
              <a:spcBef>
                <a:spcPts val="0"/>
              </a:spcBef>
              <a:buNone/>
              <a:defRPr sz="1200" b="0" i="0" u="none" strike="noStrike" cap="none">
                <a:solidFill>
                  <a:srgbClr val="E9E9E9"/>
                </a:solidFill>
                <a:latin typeface="Arial"/>
                <a:ea typeface="Arial"/>
                <a:cs typeface="Arial"/>
                <a:sym typeface="Arial"/>
              </a:defRPr>
            </a:lvl4pPr>
            <a:lvl5pPr marL="0" marR="0" lvl="4" indent="0" algn="r" rtl="0">
              <a:spcBef>
                <a:spcPts val="0"/>
              </a:spcBef>
              <a:buNone/>
              <a:defRPr sz="1200" b="0" i="0" u="none" strike="noStrike" cap="none">
                <a:solidFill>
                  <a:srgbClr val="E9E9E9"/>
                </a:solidFill>
                <a:latin typeface="Arial"/>
                <a:ea typeface="Arial"/>
                <a:cs typeface="Arial"/>
                <a:sym typeface="Arial"/>
              </a:defRPr>
            </a:lvl5pPr>
            <a:lvl6pPr marL="0" marR="0" lvl="5" indent="0" algn="r" rtl="0">
              <a:spcBef>
                <a:spcPts val="0"/>
              </a:spcBef>
              <a:buNone/>
              <a:defRPr sz="1200" b="0" i="0" u="none" strike="noStrike" cap="none">
                <a:solidFill>
                  <a:srgbClr val="E9E9E9"/>
                </a:solidFill>
                <a:latin typeface="Arial"/>
                <a:ea typeface="Arial"/>
                <a:cs typeface="Arial"/>
                <a:sym typeface="Arial"/>
              </a:defRPr>
            </a:lvl6pPr>
            <a:lvl7pPr marL="0" marR="0" lvl="6" indent="0" algn="r" rtl="0">
              <a:spcBef>
                <a:spcPts val="0"/>
              </a:spcBef>
              <a:buNone/>
              <a:defRPr sz="1200" b="0" i="0" u="none" strike="noStrike" cap="none">
                <a:solidFill>
                  <a:srgbClr val="E9E9E9"/>
                </a:solidFill>
                <a:latin typeface="Arial"/>
                <a:ea typeface="Arial"/>
                <a:cs typeface="Arial"/>
                <a:sym typeface="Arial"/>
              </a:defRPr>
            </a:lvl7pPr>
            <a:lvl8pPr marL="0" marR="0" lvl="7" indent="0" algn="r" rtl="0">
              <a:spcBef>
                <a:spcPts val="0"/>
              </a:spcBef>
              <a:buNone/>
              <a:defRPr sz="1200" b="0" i="0" u="none" strike="noStrike" cap="none">
                <a:solidFill>
                  <a:srgbClr val="E9E9E9"/>
                </a:solidFill>
                <a:latin typeface="Arial"/>
                <a:ea typeface="Arial"/>
                <a:cs typeface="Arial"/>
                <a:sym typeface="Arial"/>
              </a:defRPr>
            </a:lvl8pPr>
            <a:lvl9pPr marL="0" marR="0" lvl="8" indent="0" algn="r" rtl="0">
              <a:spcBef>
                <a:spcPts val="0"/>
              </a:spcBef>
              <a:buNone/>
              <a:defRPr sz="1200" b="0" i="0" u="none" strike="noStrike" cap="none">
                <a:solidFill>
                  <a:srgbClr val="E9E9E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MA"/>
              <a:t>‹N°›</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image" Target="../media/image11.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image" Target="../media/image1.png"/><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8" Type="http://schemas.openxmlformats.org/officeDocument/2006/relationships/diagramData" Target="../diagrams/data4.xml"/><Relationship Id="rId13" Type="http://schemas.openxmlformats.org/officeDocument/2006/relationships/image" Target="../media/image2.png"/><Relationship Id="rId3" Type="http://schemas.openxmlformats.org/officeDocument/2006/relationships/diagramData" Target="../diagrams/data3.xml"/><Relationship Id="rId7" Type="http://schemas.microsoft.com/office/2007/relationships/diagramDrawing" Target="../diagrams/drawing3.xml"/><Relationship Id="rId12" Type="http://schemas.microsoft.com/office/2007/relationships/diagramDrawing" Target="../diagrams/drawing4.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diagramColors" Target="../diagrams/colors4.xml"/><Relationship Id="rId5" Type="http://schemas.openxmlformats.org/officeDocument/2006/relationships/diagramQuickStyle" Target="../diagrams/quickStyle3.xml"/><Relationship Id="rId10" Type="http://schemas.openxmlformats.org/officeDocument/2006/relationships/diagramQuickStyle" Target="../diagrams/quickStyle4.xml"/><Relationship Id="rId4" Type="http://schemas.openxmlformats.org/officeDocument/2006/relationships/diagramLayout" Target="../diagrams/layout3.xml"/><Relationship Id="rId9" Type="http://schemas.openxmlformats.org/officeDocument/2006/relationships/diagramLayout" Target="../diagrams/layout4.xml"/><Relationship Id="rId1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diagramData" Target="../diagrams/data6.xml"/><Relationship Id="rId13" Type="http://schemas.openxmlformats.org/officeDocument/2006/relationships/diagramData" Target="../diagrams/data7.xml"/><Relationship Id="rId18" Type="http://schemas.openxmlformats.org/officeDocument/2006/relationships/diagramData" Target="../diagrams/data8.xml"/><Relationship Id="rId26" Type="http://schemas.openxmlformats.org/officeDocument/2006/relationships/diagramColors" Target="../diagrams/colors9.xml"/><Relationship Id="rId3" Type="http://schemas.openxmlformats.org/officeDocument/2006/relationships/diagramData" Target="../diagrams/data5.xml"/><Relationship Id="rId21" Type="http://schemas.openxmlformats.org/officeDocument/2006/relationships/diagramColors" Target="../diagrams/colors8.xml"/><Relationship Id="rId7" Type="http://schemas.microsoft.com/office/2007/relationships/diagramDrawing" Target="../diagrams/drawing5.xml"/><Relationship Id="rId12" Type="http://schemas.microsoft.com/office/2007/relationships/diagramDrawing" Target="../diagrams/drawing6.xml"/><Relationship Id="rId17" Type="http://schemas.microsoft.com/office/2007/relationships/diagramDrawing" Target="../diagrams/drawing7.xml"/><Relationship Id="rId25" Type="http://schemas.openxmlformats.org/officeDocument/2006/relationships/diagramQuickStyle" Target="../diagrams/quickStyle9.xml"/><Relationship Id="rId2" Type="http://schemas.openxmlformats.org/officeDocument/2006/relationships/notesSlide" Target="../notesSlides/notesSlide4.xml"/><Relationship Id="rId16" Type="http://schemas.openxmlformats.org/officeDocument/2006/relationships/diagramColors" Target="../diagrams/colors7.xml"/><Relationship Id="rId20" Type="http://schemas.openxmlformats.org/officeDocument/2006/relationships/diagramQuickStyle" Target="../diagrams/quickStyle8.xml"/><Relationship Id="rId1" Type="http://schemas.openxmlformats.org/officeDocument/2006/relationships/slideLayout" Target="../slideLayouts/slideLayout1.xml"/><Relationship Id="rId6" Type="http://schemas.openxmlformats.org/officeDocument/2006/relationships/diagramColors" Target="../diagrams/colors5.xml"/><Relationship Id="rId11" Type="http://schemas.openxmlformats.org/officeDocument/2006/relationships/diagramColors" Target="../diagrams/colors6.xml"/><Relationship Id="rId24" Type="http://schemas.openxmlformats.org/officeDocument/2006/relationships/diagramLayout" Target="../diagrams/layout9.xml"/><Relationship Id="rId5" Type="http://schemas.openxmlformats.org/officeDocument/2006/relationships/diagramQuickStyle" Target="../diagrams/quickStyle5.xml"/><Relationship Id="rId15" Type="http://schemas.openxmlformats.org/officeDocument/2006/relationships/diagramQuickStyle" Target="../diagrams/quickStyle7.xml"/><Relationship Id="rId23" Type="http://schemas.openxmlformats.org/officeDocument/2006/relationships/diagramData" Target="../diagrams/data9.xml"/><Relationship Id="rId10" Type="http://schemas.openxmlformats.org/officeDocument/2006/relationships/diagramQuickStyle" Target="../diagrams/quickStyle6.xml"/><Relationship Id="rId19" Type="http://schemas.openxmlformats.org/officeDocument/2006/relationships/diagramLayout" Target="../diagrams/layout8.xml"/><Relationship Id="rId4" Type="http://schemas.openxmlformats.org/officeDocument/2006/relationships/diagramLayout" Target="../diagrams/layout5.xml"/><Relationship Id="rId9" Type="http://schemas.openxmlformats.org/officeDocument/2006/relationships/diagramLayout" Target="../diagrams/layout6.xml"/><Relationship Id="rId14" Type="http://schemas.openxmlformats.org/officeDocument/2006/relationships/diagramLayout" Target="../diagrams/layout7.xml"/><Relationship Id="rId22" Type="http://schemas.microsoft.com/office/2007/relationships/diagramDrawing" Target="../diagrams/drawing8.xml"/><Relationship Id="rId27" Type="http://schemas.microsoft.com/office/2007/relationships/diagramDrawing" Target="../diagrams/drawing9.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g347cfe3c106_0_32"/>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89" name="Google Shape;89;g347cfe3c106_0_32"/>
          <p:cNvSpPr txBox="1"/>
          <p:nvPr/>
        </p:nvSpPr>
        <p:spPr>
          <a:xfrm>
            <a:off x="2285300" y="751725"/>
            <a:ext cx="7459500" cy="1015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MA" sz="2700" b="1" i="1" dirty="0">
                <a:solidFill>
                  <a:srgbClr val="00B0F0"/>
                </a:solidFill>
              </a:rPr>
              <a:t>Introduction au Projet de Plateforme IA pour la Gestion des Organes Automobile</a:t>
            </a:r>
            <a:endParaRPr sz="2700" b="1" i="1" dirty="0">
              <a:solidFill>
                <a:srgbClr val="00B0F0"/>
              </a:solidFill>
            </a:endParaRPr>
          </a:p>
        </p:txBody>
      </p:sp>
      <p:sp>
        <p:nvSpPr>
          <p:cNvPr id="90" name="Google Shape;90;g347cfe3c106_0_32"/>
          <p:cNvSpPr txBox="1"/>
          <p:nvPr/>
        </p:nvSpPr>
        <p:spPr>
          <a:xfrm>
            <a:off x="936300" y="2111168"/>
            <a:ext cx="10319400" cy="3301500"/>
          </a:xfrm>
          <a:prstGeom prst="rect">
            <a:avLst/>
          </a:prstGeom>
          <a:noFill/>
          <a:ln>
            <a:noFill/>
          </a:ln>
        </p:spPr>
        <p:txBody>
          <a:bodyPr spcFirstLastPara="1" wrap="square" lIns="91425" tIns="91425" rIns="91425" bIns="91425" anchor="t" anchorCtr="0">
            <a:spAutoFit/>
          </a:bodyPr>
          <a:lstStyle/>
          <a:p>
            <a:pPr marL="457200" lvl="0" indent="-371475" algn="just" rtl="0">
              <a:lnSpc>
                <a:spcPct val="200000"/>
              </a:lnSpc>
              <a:spcBef>
                <a:spcPts val="1400"/>
              </a:spcBef>
              <a:spcAft>
                <a:spcPts val="0"/>
              </a:spcAft>
              <a:buClr>
                <a:schemeClr val="lt1"/>
              </a:buClr>
              <a:buSzPts val="2250"/>
              <a:buFont typeface="Roboto"/>
              <a:buChar char="●"/>
            </a:pPr>
            <a:r>
              <a:rPr lang="fr-MA" sz="2250" i="1" dirty="0">
                <a:solidFill>
                  <a:schemeClr val="lt1"/>
                </a:solidFill>
                <a:latin typeface="Open Sans"/>
                <a:ea typeface="Open Sans"/>
                <a:cs typeface="Open Sans"/>
                <a:sym typeface="Open Sans"/>
              </a:rPr>
              <a:t>Le projet consiste à développer une plateforme basée sur l'intelligence artificielle destinée à la gestion des organes automobiles. Cette plateforme sera capable de récupérer toutes les données nécessaires à partir uniquement du nom d’un organe, offrant ainsi une interface intuitive et efficace pour les utilisateurs.</a:t>
            </a:r>
            <a:endParaRPr sz="2250" i="1" dirty="0">
              <a:solidFill>
                <a:schemeClr val="lt1"/>
              </a:solidFill>
              <a:latin typeface="Open Sans"/>
              <a:ea typeface="Open Sans"/>
              <a:cs typeface="Open Sans"/>
              <a:sym typeface="Open Sans"/>
            </a:endParaRPr>
          </a:p>
        </p:txBody>
      </p:sp>
      <p:sp>
        <p:nvSpPr>
          <p:cNvPr id="3" name="Rectangle : coins arrondis 2">
            <a:extLst>
              <a:ext uri="{FF2B5EF4-FFF2-40B4-BE49-F238E27FC236}">
                <a16:creationId xmlns:a16="http://schemas.microsoft.com/office/drawing/2014/main" id="{A65BEB77-8813-45F9-83A9-1BCB2747416E}"/>
              </a:ext>
            </a:extLst>
          </p:cNvPr>
          <p:cNvSpPr/>
          <p:nvPr/>
        </p:nvSpPr>
        <p:spPr>
          <a:xfrm>
            <a:off x="639193" y="2264801"/>
            <a:ext cx="10913616" cy="4029468"/>
          </a:xfrm>
          <a:prstGeom prst="round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p:nvPr/>
        </p:nvSpPr>
        <p:spPr>
          <a:xfrm>
            <a:off x="1034311" y="863184"/>
            <a:ext cx="6749142" cy="618630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a:t>
            </a:r>
            <a:r>
              <a:rPr lang="fr-MA" sz="1800" b="0" i="0">
                <a:solidFill>
                  <a:srgbClr val="00B050"/>
                </a:solidFill>
                <a:latin typeface="Fira Code"/>
                <a:ea typeface="Fira Code"/>
                <a:cs typeface="Fira Code"/>
                <a:sym typeface="Fira Code"/>
              </a:rPr>
              <a:t>Frontend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chemeClr val="lt1"/>
                </a:solidFill>
                <a:latin typeface="Fira Code"/>
                <a:ea typeface="Fira Code"/>
                <a:cs typeface="Fira Code"/>
                <a:sym typeface="Fira Code"/>
              </a:rPr>
              <a:t> </a:t>
            </a:r>
            <a:r>
              <a:rPr lang="fr-MA" sz="1800" b="0" i="0">
                <a:solidFill>
                  <a:srgbClr val="ABB2BF"/>
                </a:solidFill>
                <a:latin typeface="Fira Code"/>
                <a:ea typeface="Fira Code"/>
                <a:cs typeface="Fira Code"/>
                <a:sym typeface="Fira Code"/>
              </a:rPr>
              <a:t>react.js</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chemeClr val="lt1"/>
                </a:solidFill>
                <a:latin typeface="Fira Code"/>
                <a:ea typeface="Fira Code"/>
                <a:cs typeface="Fira Code"/>
                <a:sym typeface="Fira Code"/>
              </a:rPr>
              <a:t> </a:t>
            </a:r>
            <a:r>
              <a:rPr lang="fr-MA" sz="1800">
                <a:solidFill>
                  <a:srgbClr val="ABB2BF"/>
                </a:solidFill>
                <a:latin typeface="Fira Code"/>
                <a:ea typeface="Fira Code"/>
                <a:cs typeface="Fira Code"/>
                <a:sym typeface="Fira Code"/>
              </a:rPr>
              <a:t>Next.js</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Backend</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Python</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FastAPI</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Django</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Flask</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Interface Utilisateur</a:t>
            </a:r>
            <a:r>
              <a:rPr lang="fr-MA" sz="1800" b="0" i="0">
                <a:solidFill>
                  <a:srgbClr val="ABB2BF"/>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Chat conversationnel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Upload de documents</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Génération de rapports</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Génération de plan de test</a:t>
            </a:r>
            <a:endParaRPr sz="180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Tableau de bord</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Déploiement</a:t>
            </a:r>
            <a:endParaRPr sz="1800" b="0" i="0">
              <a:solidFill>
                <a:srgbClr val="C00000"/>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a:t>
            </a:r>
            <a:r>
              <a:rPr lang="fr-MA" sz="1800">
                <a:solidFill>
                  <a:srgbClr val="ABB2BF"/>
                </a:solidFill>
                <a:latin typeface="Fira Code"/>
                <a:ea typeface="Fira Code"/>
                <a:cs typeface="Fira Code"/>
                <a:sym typeface="Fira Code"/>
              </a:rPr>
              <a:t>AWS / azure /claude</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a:solidFill>
                  <a:srgbClr val="ABB2BF"/>
                </a:solidFill>
                <a:latin typeface="Fira Code"/>
                <a:ea typeface="Fira Code"/>
                <a:cs typeface="Fira Code"/>
                <a:sym typeface="Fira Code"/>
              </a:rPr>
              <a:t> </a:t>
            </a:r>
            <a:r>
              <a:rPr lang="fr-MA" sz="1800" b="0" i="0">
                <a:solidFill>
                  <a:srgbClr val="ABB2BF"/>
                </a:solidFill>
                <a:latin typeface="Fira Code"/>
                <a:ea typeface="Fira Code"/>
                <a:cs typeface="Fira Code"/>
                <a:sym typeface="Fira Code"/>
              </a:rPr>
              <a:t>      └── Docker </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endParaRPr sz="1800">
              <a:solidFill>
                <a:schemeClr val="lt1"/>
              </a:solidFill>
              <a:latin typeface="Arial"/>
              <a:ea typeface="Arial"/>
              <a:cs typeface="Arial"/>
              <a:sym typeface="Arial"/>
            </a:endParaRPr>
          </a:p>
        </p:txBody>
      </p:sp>
      <p:sp>
        <p:nvSpPr>
          <p:cNvPr id="182" name="Google Shape;182;p7"/>
          <p:cNvSpPr txBox="1"/>
          <p:nvPr/>
        </p:nvSpPr>
        <p:spPr>
          <a:xfrm>
            <a:off x="3617207" y="162438"/>
            <a:ext cx="827133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400" b="1" i="0">
                <a:solidFill>
                  <a:srgbClr val="C678DD"/>
                </a:solidFill>
                <a:latin typeface="Fira Code"/>
                <a:ea typeface="Fira Code"/>
                <a:cs typeface="Fira Code"/>
                <a:sym typeface="Fira Code"/>
              </a:rPr>
              <a:t>Réalisation de la Plateforme Web</a:t>
            </a:r>
            <a:endParaRPr sz="2400">
              <a:solidFill>
                <a:schemeClr val="lt1"/>
              </a:solidFill>
              <a:latin typeface="Arial"/>
              <a:ea typeface="Arial"/>
              <a:cs typeface="Arial"/>
              <a:sym typeface="Arial"/>
            </a:endParaRPr>
          </a:p>
        </p:txBody>
      </p:sp>
      <p:sp>
        <p:nvSpPr>
          <p:cNvPr id="183" name="Google Shape;183;p7"/>
          <p:cNvSpPr txBox="1"/>
          <p:nvPr/>
        </p:nvSpPr>
        <p:spPr>
          <a:xfrm>
            <a:off x="864978" y="557339"/>
            <a:ext cx="8779042"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800" b="0" i="0">
                <a:solidFill>
                  <a:srgbClr val="ABB2BF"/>
                </a:solidFill>
                <a:latin typeface="Play"/>
                <a:ea typeface="Play"/>
                <a:cs typeface="Play"/>
                <a:sym typeface="Play"/>
              </a:rPr>
              <a:t>🌐 Architecture Plateforme</a:t>
            </a:r>
            <a:endParaRPr sz="2800">
              <a:solidFill>
                <a:schemeClr val="lt1"/>
              </a:solidFill>
              <a:latin typeface="Play"/>
              <a:ea typeface="Play"/>
              <a:cs typeface="Play"/>
              <a:sym typeface="Play"/>
            </a:endParaRPr>
          </a:p>
        </p:txBody>
      </p:sp>
      <p:pic>
        <p:nvPicPr>
          <p:cNvPr id="184" name="Google Shape;184;p7" descr="développer une plateforme web"/>
          <p:cNvPicPr preferRelativeResize="0"/>
          <p:nvPr/>
        </p:nvPicPr>
        <p:blipFill rotWithShape="1">
          <a:blip r:embed="rId3">
            <a:alphaModFix/>
          </a:blip>
          <a:srcRect/>
          <a:stretch/>
        </p:blipFill>
        <p:spPr>
          <a:xfrm>
            <a:off x="6428074" y="1660903"/>
            <a:ext cx="5363572" cy="311216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8"/>
          <p:cNvSpPr txBox="1"/>
          <p:nvPr/>
        </p:nvSpPr>
        <p:spPr>
          <a:xfrm>
            <a:off x="3693407" y="581538"/>
            <a:ext cx="827133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3600" b="1" i="0">
                <a:solidFill>
                  <a:srgbClr val="C678DD"/>
                </a:solidFill>
                <a:latin typeface="Fira Code"/>
                <a:ea typeface="Fira Code"/>
                <a:cs typeface="Fira Code"/>
                <a:sym typeface="Fira Code"/>
              </a:rPr>
              <a:t>Défis majeurs</a:t>
            </a:r>
            <a:endParaRPr sz="3600">
              <a:solidFill>
                <a:schemeClr val="lt1"/>
              </a:solidFill>
              <a:latin typeface="Arial"/>
              <a:ea typeface="Arial"/>
              <a:cs typeface="Arial"/>
              <a:sym typeface="Arial"/>
            </a:endParaRPr>
          </a:p>
        </p:txBody>
      </p:sp>
      <p:sp>
        <p:nvSpPr>
          <p:cNvPr id="190" name="Google Shape;190;p8"/>
          <p:cNvSpPr txBox="1"/>
          <p:nvPr/>
        </p:nvSpPr>
        <p:spPr>
          <a:xfrm>
            <a:off x="781050" y="1547336"/>
            <a:ext cx="10629900" cy="4167423"/>
          </a:xfrm>
          <a:prstGeom prst="rect">
            <a:avLst/>
          </a:prstGeom>
          <a:noFill/>
          <a:ln>
            <a:noFill/>
          </a:ln>
        </p:spPr>
        <p:txBody>
          <a:bodyPr spcFirstLastPara="1" wrap="square" lIns="91425" tIns="45700" rIns="91425" bIns="45700" anchor="t" anchorCtr="0">
            <a:spAutoFit/>
          </a:bodyPr>
          <a:lstStyle/>
          <a:p>
            <a:pPr marL="0" marR="0" lvl="0" indent="0" algn="just" rtl="0">
              <a:lnSpc>
                <a:spcPct val="150000"/>
              </a:lnSpc>
              <a:spcBef>
                <a:spcPts val="0"/>
              </a:spcBef>
              <a:spcAft>
                <a:spcPts val="0"/>
              </a:spcAft>
              <a:buNone/>
            </a:pPr>
            <a:r>
              <a:rPr lang="fr-MA" sz="3600" i="1">
                <a:solidFill>
                  <a:schemeClr val="lt1"/>
                </a:solidFill>
                <a:latin typeface="Arial"/>
                <a:ea typeface="Arial"/>
                <a:cs typeface="Arial"/>
                <a:sym typeface="Arial"/>
              </a:rPr>
              <a:t>Le plus grand défi que nous avons rencontré est celui de la labellisation des données afin de les adapter à l'entrée des autres modules LLMs. Par exemple, pour les OCR, les tableaux sont mal interprétés, ce qui peut fausser les résultats du module.</a:t>
            </a:r>
            <a:endParaRPr sz="3600" i="1">
              <a:solidFill>
                <a:schemeClr val="lt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9"/>
          <p:cNvSpPr txBox="1"/>
          <p:nvPr/>
        </p:nvSpPr>
        <p:spPr>
          <a:xfrm>
            <a:off x="2675707" y="165213"/>
            <a:ext cx="82713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3600" b="1">
                <a:solidFill>
                  <a:srgbClr val="C678DD"/>
                </a:solidFill>
                <a:latin typeface="Fira Code"/>
                <a:ea typeface="Fira Code"/>
                <a:cs typeface="Fira Code"/>
                <a:sym typeface="Fira Code"/>
              </a:rPr>
              <a:t>Data Extraction Benchmark </a:t>
            </a:r>
            <a:endParaRPr sz="3600">
              <a:solidFill>
                <a:schemeClr val="lt1"/>
              </a:solidFill>
              <a:latin typeface="Arial"/>
              <a:ea typeface="Arial"/>
              <a:cs typeface="Arial"/>
              <a:sym typeface="Arial"/>
            </a:endParaRPr>
          </a:p>
        </p:txBody>
      </p:sp>
      <p:pic>
        <p:nvPicPr>
          <p:cNvPr id="196" name="Google Shape;196;p9"/>
          <p:cNvPicPr preferRelativeResize="0"/>
          <p:nvPr/>
        </p:nvPicPr>
        <p:blipFill>
          <a:blip r:embed="rId3">
            <a:alphaModFix/>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821792" y="882737"/>
            <a:ext cx="11127552" cy="585823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g347cfe3c106_0_3"/>
          <p:cNvSpPr txBox="1"/>
          <p:nvPr/>
        </p:nvSpPr>
        <p:spPr>
          <a:xfrm>
            <a:off x="2675707" y="165213"/>
            <a:ext cx="82713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fr-MA" sz="3600" b="1" dirty="0">
                <a:solidFill>
                  <a:srgbClr val="C678DD"/>
                </a:solidFill>
                <a:latin typeface="Fira Code"/>
                <a:ea typeface="Fira Code"/>
                <a:cs typeface="Fira Code"/>
                <a:sym typeface="Fira Code"/>
              </a:rPr>
              <a:t>Data Extraction Benchmark </a:t>
            </a:r>
            <a:endParaRPr sz="3600" dirty="0">
              <a:solidFill>
                <a:schemeClr val="lt1"/>
              </a:solidFill>
              <a:latin typeface="Arial"/>
              <a:ea typeface="Arial"/>
              <a:cs typeface="Arial"/>
              <a:sym typeface="Arial"/>
            </a:endParaRPr>
          </a:p>
        </p:txBody>
      </p:sp>
      <p:sp>
        <p:nvSpPr>
          <p:cNvPr id="202" name="Google Shape;202;g347cfe3c106_0_3"/>
          <p:cNvSpPr txBox="1"/>
          <p:nvPr/>
        </p:nvSpPr>
        <p:spPr>
          <a:xfrm>
            <a:off x="385018" y="1343770"/>
            <a:ext cx="7382943" cy="4406100"/>
          </a:xfrm>
          <a:prstGeom prst="rect">
            <a:avLst/>
          </a:prstGeom>
          <a:noFill/>
          <a:ln>
            <a:noFill/>
          </a:ln>
        </p:spPr>
        <p:txBody>
          <a:bodyPr spcFirstLastPara="1" wrap="square" lIns="91425" tIns="91425" rIns="91425" bIns="91425" anchor="ctr" anchorCtr="0">
            <a:noAutofit/>
          </a:bodyPr>
          <a:lstStyle/>
          <a:p>
            <a:pPr marL="0" lvl="0" indent="0" algn="just" rtl="0">
              <a:lnSpc>
                <a:spcPct val="150000"/>
              </a:lnSpc>
              <a:spcBef>
                <a:spcPts val="1400"/>
              </a:spcBef>
              <a:spcAft>
                <a:spcPts val="0"/>
              </a:spcAft>
              <a:buNone/>
            </a:pPr>
            <a:r>
              <a:rPr lang="fr-MA" sz="2000" b="1" i="1" dirty="0">
                <a:solidFill>
                  <a:srgbClr val="62C1F0"/>
                </a:solidFill>
                <a:latin typeface="Fira Code"/>
                <a:ea typeface="Fira Code"/>
                <a:cs typeface="Fira Code"/>
                <a:sym typeface="Fira Code"/>
              </a:rPr>
              <a:t>Key </a:t>
            </a:r>
            <a:r>
              <a:rPr lang="fr-MA" sz="2000" b="1" i="1" dirty="0" err="1">
                <a:solidFill>
                  <a:srgbClr val="62C1F0"/>
                </a:solidFill>
                <a:latin typeface="Fira Code"/>
                <a:ea typeface="Fira Code"/>
                <a:cs typeface="Fira Code"/>
                <a:sym typeface="Fira Code"/>
              </a:rPr>
              <a:t>Takeaways</a:t>
            </a:r>
            <a:r>
              <a:rPr lang="fr-MA" sz="2000" b="1" i="1" dirty="0">
                <a:solidFill>
                  <a:srgbClr val="62C1F0"/>
                </a:solidFill>
                <a:latin typeface="Fira Code"/>
                <a:ea typeface="Fira Code"/>
                <a:cs typeface="Fira Code"/>
                <a:sym typeface="Fira Code"/>
              </a:rPr>
              <a:t>:</a:t>
            </a:r>
            <a:endParaRPr sz="2000" b="1" i="1" dirty="0">
              <a:solidFill>
                <a:srgbClr val="62C1F0"/>
              </a:solidFill>
              <a:latin typeface="Fira Code"/>
              <a:ea typeface="Fira Code"/>
              <a:cs typeface="Fira Code"/>
              <a:sym typeface="Fira Code"/>
            </a:endParaRPr>
          </a:p>
          <a:p>
            <a:pPr marL="457200" lvl="0" indent="-352425" algn="just" rtl="0">
              <a:lnSpc>
                <a:spcPct val="150000"/>
              </a:lnSpc>
              <a:spcBef>
                <a:spcPts val="1400"/>
              </a:spcBef>
              <a:spcAft>
                <a:spcPts val="0"/>
              </a:spcAft>
              <a:buClr>
                <a:schemeClr val="lt1"/>
              </a:buClr>
              <a:buSzPts val="1950"/>
              <a:buFont typeface="Roboto"/>
              <a:buChar char="●"/>
            </a:pPr>
            <a:r>
              <a:rPr lang="fr-MA" sz="1950" b="1" u="sng" dirty="0" err="1">
                <a:solidFill>
                  <a:srgbClr val="00FF00"/>
                </a:solidFill>
                <a:latin typeface="Open Sans"/>
                <a:ea typeface="Open Sans"/>
                <a:cs typeface="Open Sans"/>
                <a:sym typeface="Open Sans"/>
              </a:rPr>
              <a:t>Docling</a:t>
            </a:r>
            <a:r>
              <a:rPr lang="fr-MA" sz="1950" u="sng" dirty="0">
                <a:solidFill>
                  <a:srgbClr val="00FF00"/>
                </a:solidFill>
                <a:latin typeface="Open Sans"/>
                <a:ea typeface="Open Sans"/>
                <a:cs typeface="Open Sans"/>
                <a:sym typeface="Open Sans"/>
              </a:rPr>
              <a:t>: </a:t>
            </a:r>
            <a:r>
              <a:rPr lang="fr-MA" sz="1950" dirty="0">
                <a:solidFill>
                  <a:schemeClr val="lt1"/>
                </a:solidFill>
                <a:latin typeface="Open Sans"/>
                <a:ea typeface="Open Sans"/>
                <a:cs typeface="Open Sans"/>
                <a:sym typeface="Open Sans"/>
              </a:rPr>
              <a:t>Best </a:t>
            </a:r>
            <a:r>
              <a:rPr lang="fr-MA" sz="1950" dirty="0" err="1">
                <a:solidFill>
                  <a:schemeClr val="lt1"/>
                </a:solidFill>
                <a:latin typeface="Open Sans"/>
                <a:ea typeface="Open Sans"/>
                <a:cs typeface="Open Sans"/>
                <a:sym typeface="Open Sans"/>
              </a:rPr>
              <a:t>overall</a:t>
            </a:r>
            <a:r>
              <a:rPr lang="fr-MA" sz="1950" dirty="0">
                <a:solidFill>
                  <a:schemeClr val="lt1"/>
                </a:solidFill>
                <a:latin typeface="Open Sans"/>
                <a:ea typeface="Open Sans"/>
                <a:cs typeface="Open Sans"/>
                <a:sym typeface="Open Sans"/>
              </a:rPr>
              <a:t> </a:t>
            </a:r>
            <a:r>
              <a:rPr lang="fr-MA" sz="1950" dirty="0" err="1">
                <a:solidFill>
                  <a:schemeClr val="lt1"/>
                </a:solidFill>
                <a:latin typeface="Open Sans"/>
                <a:ea typeface="Open Sans"/>
                <a:cs typeface="Open Sans"/>
                <a:sym typeface="Open Sans"/>
              </a:rPr>
              <a:t>accuracy</a:t>
            </a:r>
            <a:r>
              <a:rPr lang="fr-MA" sz="1950" dirty="0">
                <a:solidFill>
                  <a:schemeClr val="lt1"/>
                </a:solidFill>
                <a:latin typeface="Open Sans"/>
                <a:ea typeface="Open Sans"/>
                <a:cs typeface="Open Sans"/>
                <a:sym typeface="Open Sans"/>
              </a:rPr>
              <a:t> and structure </a:t>
            </a:r>
            <a:r>
              <a:rPr lang="fr-MA" sz="1950" dirty="0" err="1">
                <a:solidFill>
                  <a:schemeClr val="lt1"/>
                </a:solidFill>
                <a:latin typeface="Open Sans"/>
                <a:ea typeface="Open Sans"/>
                <a:cs typeface="Open Sans"/>
                <a:sym typeface="Open Sans"/>
              </a:rPr>
              <a:t>preservation</a:t>
            </a:r>
            <a:r>
              <a:rPr lang="fr-MA" sz="1950" dirty="0">
                <a:solidFill>
                  <a:schemeClr val="lt1"/>
                </a:solidFill>
                <a:latin typeface="Open Sans"/>
                <a:ea typeface="Open Sans"/>
                <a:cs typeface="Open Sans"/>
                <a:sym typeface="Open Sans"/>
              </a:rPr>
              <a:t> (97.9% table </a:t>
            </a:r>
            <a:r>
              <a:rPr lang="fr-MA" sz="1950" dirty="0" err="1">
                <a:solidFill>
                  <a:schemeClr val="lt1"/>
                </a:solidFill>
                <a:latin typeface="Open Sans"/>
                <a:ea typeface="Open Sans"/>
                <a:cs typeface="Open Sans"/>
                <a:sym typeface="Open Sans"/>
              </a:rPr>
              <a:t>cell</a:t>
            </a:r>
            <a:r>
              <a:rPr lang="fr-MA" sz="1950" dirty="0">
                <a:solidFill>
                  <a:schemeClr val="lt1"/>
                </a:solidFill>
                <a:latin typeface="Open Sans"/>
                <a:ea typeface="Open Sans"/>
                <a:cs typeface="Open Sans"/>
                <a:sym typeface="Open Sans"/>
              </a:rPr>
              <a:t> </a:t>
            </a:r>
            <a:r>
              <a:rPr lang="fr-MA" sz="1950" dirty="0" err="1">
                <a:solidFill>
                  <a:schemeClr val="lt1"/>
                </a:solidFill>
                <a:latin typeface="Open Sans"/>
                <a:ea typeface="Open Sans"/>
                <a:cs typeface="Open Sans"/>
                <a:sym typeface="Open Sans"/>
              </a:rPr>
              <a:t>accuracy</a:t>
            </a:r>
            <a:r>
              <a:rPr lang="fr-MA" sz="1950" dirty="0">
                <a:solidFill>
                  <a:schemeClr val="lt1"/>
                </a:solidFill>
                <a:latin typeface="Open Sans"/>
                <a:ea typeface="Open Sans"/>
                <a:cs typeface="Open Sans"/>
                <a:sym typeface="Open Sans"/>
              </a:rPr>
              <a:t>)</a:t>
            </a:r>
            <a:endParaRPr lang="fr-FR" sz="1950" dirty="0">
              <a:solidFill>
                <a:schemeClr val="lt1"/>
              </a:solidFill>
              <a:latin typeface="Open Sans"/>
              <a:ea typeface="Open Sans"/>
              <a:cs typeface="Open Sans"/>
              <a:sym typeface="Open Sans"/>
            </a:endParaRPr>
          </a:p>
          <a:p>
            <a:pPr marL="0" lvl="0" indent="0" algn="just" rtl="0">
              <a:lnSpc>
                <a:spcPct val="150000"/>
              </a:lnSpc>
              <a:spcBef>
                <a:spcPts val="1400"/>
              </a:spcBef>
              <a:spcAft>
                <a:spcPts val="0"/>
              </a:spcAft>
              <a:buNone/>
            </a:pPr>
            <a:endParaRPr lang="fr-FR" sz="1100" dirty="0">
              <a:solidFill>
                <a:schemeClr val="lt1"/>
              </a:solidFill>
              <a:latin typeface="Open Sans"/>
              <a:ea typeface="Open Sans"/>
              <a:cs typeface="Open Sans"/>
              <a:sym typeface="Open Sans"/>
            </a:endParaRPr>
          </a:p>
          <a:p>
            <a:pPr marL="457200" lvl="0" indent="-352425" algn="just" rtl="0">
              <a:lnSpc>
                <a:spcPct val="150000"/>
              </a:lnSpc>
              <a:spcBef>
                <a:spcPts val="1400"/>
              </a:spcBef>
              <a:spcAft>
                <a:spcPts val="0"/>
              </a:spcAft>
              <a:buClr>
                <a:schemeClr val="lt1"/>
              </a:buClr>
              <a:buSzPts val="1950"/>
              <a:buFont typeface="Roboto"/>
              <a:buChar char="●"/>
            </a:pPr>
            <a:r>
              <a:rPr lang="fr-MA" sz="1950" b="1" u="sng" dirty="0" err="1">
                <a:solidFill>
                  <a:srgbClr val="00FF00"/>
                </a:solidFill>
                <a:latin typeface="Open Sans"/>
                <a:ea typeface="Open Sans"/>
                <a:cs typeface="Open Sans"/>
                <a:sym typeface="Open Sans"/>
              </a:rPr>
              <a:t>LlamaParse</a:t>
            </a:r>
            <a:r>
              <a:rPr lang="fr-MA" sz="1950" u="sng" dirty="0">
                <a:solidFill>
                  <a:srgbClr val="00FF00"/>
                </a:solidFill>
                <a:latin typeface="Open Sans"/>
                <a:ea typeface="Open Sans"/>
                <a:cs typeface="Open Sans"/>
                <a:sym typeface="Open Sans"/>
              </a:rPr>
              <a:t>: </a:t>
            </a:r>
            <a:r>
              <a:rPr lang="fr-MA" sz="1950" dirty="0" err="1">
                <a:solidFill>
                  <a:schemeClr val="lt1"/>
                </a:solidFill>
                <a:latin typeface="Open Sans"/>
                <a:ea typeface="Open Sans"/>
                <a:cs typeface="Open Sans"/>
                <a:sym typeface="Open Sans"/>
              </a:rPr>
              <a:t>Fastest</a:t>
            </a:r>
            <a:r>
              <a:rPr lang="fr-MA" sz="1950" dirty="0">
                <a:solidFill>
                  <a:schemeClr val="lt1"/>
                </a:solidFill>
                <a:latin typeface="Open Sans"/>
                <a:ea typeface="Open Sans"/>
                <a:cs typeface="Open Sans"/>
                <a:sym typeface="Open Sans"/>
              </a:rPr>
              <a:t> </a:t>
            </a:r>
            <a:r>
              <a:rPr lang="fr-MA" sz="1950" dirty="0" err="1">
                <a:solidFill>
                  <a:schemeClr val="lt1"/>
                </a:solidFill>
                <a:latin typeface="Open Sans"/>
                <a:ea typeface="Open Sans"/>
                <a:cs typeface="Open Sans"/>
                <a:sym typeface="Open Sans"/>
              </a:rPr>
              <a:t>processing</a:t>
            </a:r>
            <a:r>
              <a:rPr lang="fr-MA" sz="1950" dirty="0">
                <a:solidFill>
                  <a:schemeClr val="lt1"/>
                </a:solidFill>
                <a:latin typeface="Open Sans"/>
                <a:ea typeface="Open Sans"/>
                <a:cs typeface="Open Sans"/>
                <a:sym typeface="Open Sans"/>
              </a:rPr>
              <a:t> (6 seconds per document </a:t>
            </a:r>
            <a:r>
              <a:rPr lang="fr-MA" sz="1950" dirty="0" err="1">
                <a:solidFill>
                  <a:schemeClr val="lt1"/>
                </a:solidFill>
                <a:latin typeface="Open Sans"/>
                <a:ea typeface="Open Sans"/>
                <a:cs typeface="Open Sans"/>
                <a:sym typeface="Open Sans"/>
              </a:rPr>
              <a:t>regardless</a:t>
            </a:r>
            <a:r>
              <a:rPr lang="fr-MA" sz="1950" dirty="0">
                <a:solidFill>
                  <a:schemeClr val="lt1"/>
                </a:solidFill>
                <a:latin typeface="Open Sans"/>
                <a:ea typeface="Open Sans"/>
                <a:cs typeface="Open Sans"/>
                <a:sym typeface="Open Sans"/>
              </a:rPr>
              <a:t> of size)</a:t>
            </a:r>
            <a:endParaRPr lang="fr-FR" sz="1950" dirty="0">
              <a:solidFill>
                <a:schemeClr val="lt1"/>
              </a:solidFill>
              <a:latin typeface="Open Sans"/>
              <a:ea typeface="Open Sans"/>
              <a:cs typeface="Open Sans"/>
              <a:sym typeface="Open Sans"/>
            </a:endParaRPr>
          </a:p>
          <a:p>
            <a:pPr marL="0" lvl="0" indent="0" algn="just" rtl="0">
              <a:lnSpc>
                <a:spcPct val="150000"/>
              </a:lnSpc>
              <a:spcBef>
                <a:spcPts val="1400"/>
              </a:spcBef>
              <a:spcAft>
                <a:spcPts val="0"/>
              </a:spcAft>
              <a:buNone/>
            </a:pPr>
            <a:endParaRPr lang="fr-FR" sz="1050" dirty="0">
              <a:solidFill>
                <a:schemeClr val="lt1"/>
              </a:solidFill>
              <a:latin typeface="Open Sans"/>
              <a:ea typeface="Open Sans"/>
              <a:cs typeface="Open Sans"/>
              <a:sym typeface="Open Sans"/>
            </a:endParaRPr>
          </a:p>
          <a:p>
            <a:pPr marL="457200" lvl="0" indent="-352425" algn="just" rtl="0">
              <a:lnSpc>
                <a:spcPct val="150000"/>
              </a:lnSpc>
              <a:spcBef>
                <a:spcPts val="1400"/>
              </a:spcBef>
              <a:spcAft>
                <a:spcPts val="0"/>
              </a:spcAft>
              <a:buClr>
                <a:schemeClr val="lt1"/>
              </a:buClr>
              <a:buSzPts val="1950"/>
              <a:buFont typeface="Roboto"/>
              <a:buChar char="●"/>
            </a:pPr>
            <a:r>
              <a:rPr lang="fr-MA" sz="1950" b="1" u="sng" dirty="0" err="1">
                <a:solidFill>
                  <a:srgbClr val="00FF00"/>
                </a:solidFill>
                <a:latin typeface="Open Sans"/>
                <a:ea typeface="Open Sans"/>
                <a:cs typeface="Open Sans"/>
                <a:sym typeface="Open Sans"/>
              </a:rPr>
              <a:t>Unstructured</a:t>
            </a:r>
            <a:r>
              <a:rPr lang="fr-MA" sz="1950" u="sng" dirty="0">
                <a:solidFill>
                  <a:srgbClr val="00FF00"/>
                </a:solidFill>
                <a:latin typeface="Open Sans"/>
                <a:ea typeface="Open Sans"/>
                <a:cs typeface="Open Sans"/>
                <a:sym typeface="Open Sans"/>
              </a:rPr>
              <a:t>:</a:t>
            </a:r>
            <a:r>
              <a:rPr lang="fr-MA" sz="1950" dirty="0">
                <a:solidFill>
                  <a:schemeClr val="lt1"/>
                </a:solidFill>
                <a:latin typeface="Open Sans"/>
                <a:ea typeface="Open Sans"/>
                <a:cs typeface="Open Sans"/>
                <a:sym typeface="Open Sans"/>
              </a:rPr>
              <a:t> Strong OCR but </a:t>
            </a:r>
            <a:r>
              <a:rPr lang="fr-MA" sz="1950" dirty="0" err="1">
                <a:solidFill>
                  <a:schemeClr val="lt1"/>
                </a:solidFill>
                <a:latin typeface="Open Sans"/>
                <a:ea typeface="Open Sans"/>
                <a:cs typeface="Open Sans"/>
                <a:sym typeface="Open Sans"/>
              </a:rPr>
              <a:t>slowest</a:t>
            </a:r>
            <a:r>
              <a:rPr lang="fr-MA" sz="1950" dirty="0">
                <a:solidFill>
                  <a:schemeClr val="lt1"/>
                </a:solidFill>
                <a:latin typeface="Open Sans"/>
                <a:ea typeface="Open Sans"/>
                <a:cs typeface="Open Sans"/>
                <a:sym typeface="Open Sans"/>
              </a:rPr>
              <a:t> </a:t>
            </a:r>
            <a:r>
              <a:rPr lang="fr-MA" sz="1950" dirty="0" err="1">
                <a:solidFill>
                  <a:schemeClr val="lt1"/>
                </a:solidFill>
                <a:latin typeface="Open Sans"/>
                <a:ea typeface="Open Sans"/>
                <a:cs typeface="Open Sans"/>
                <a:sym typeface="Open Sans"/>
              </a:rPr>
              <a:t>processing</a:t>
            </a:r>
            <a:r>
              <a:rPr lang="fr-MA" sz="1950" dirty="0">
                <a:solidFill>
                  <a:schemeClr val="lt1"/>
                </a:solidFill>
                <a:latin typeface="Open Sans"/>
                <a:ea typeface="Open Sans"/>
                <a:cs typeface="Open Sans"/>
                <a:sym typeface="Open Sans"/>
              </a:rPr>
              <a:t> (51-141 seconds </a:t>
            </a:r>
            <a:r>
              <a:rPr lang="fr-MA" sz="1950" dirty="0" err="1">
                <a:solidFill>
                  <a:schemeClr val="lt1"/>
                </a:solidFill>
                <a:latin typeface="Open Sans"/>
                <a:ea typeface="Open Sans"/>
                <a:cs typeface="Open Sans"/>
                <a:sym typeface="Open Sans"/>
              </a:rPr>
              <a:t>depending</a:t>
            </a:r>
            <a:r>
              <a:rPr lang="fr-MA" sz="1950" dirty="0">
                <a:solidFill>
                  <a:schemeClr val="lt1"/>
                </a:solidFill>
                <a:latin typeface="Open Sans"/>
                <a:ea typeface="Open Sans"/>
                <a:cs typeface="Open Sans"/>
                <a:sym typeface="Open Sans"/>
              </a:rPr>
              <a:t> on page count)</a:t>
            </a:r>
            <a:endParaRPr sz="1950" dirty="0">
              <a:solidFill>
                <a:schemeClr val="lt1"/>
              </a:solidFill>
              <a:latin typeface="Open Sans"/>
              <a:ea typeface="Open Sans"/>
              <a:cs typeface="Open Sans"/>
              <a:sym typeface="Open Sans"/>
            </a:endParaRPr>
          </a:p>
        </p:txBody>
      </p:sp>
      <p:pic>
        <p:nvPicPr>
          <p:cNvPr id="3074" name="Picture 2" descr="GitHub - DS4SD/docling: Get your ...">
            <a:extLst>
              <a:ext uri="{FF2B5EF4-FFF2-40B4-BE49-F238E27FC236}">
                <a16:creationId xmlns:a16="http://schemas.microsoft.com/office/drawing/2014/main" id="{2CA91F10-D90A-468E-A69F-3161827864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45010" y="1899402"/>
            <a:ext cx="2859450" cy="1119003"/>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Flow Security Unveils the First DSPM ...">
            <a:extLst>
              <a:ext uri="{FF2B5EF4-FFF2-40B4-BE49-F238E27FC236}">
                <a16:creationId xmlns:a16="http://schemas.microsoft.com/office/drawing/2014/main" id="{BEF5854A-487B-48A3-94CD-678A35B326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45010" y="4939415"/>
            <a:ext cx="2913284" cy="122178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Revolutionizing Data Indexing for Large ...">
            <a:extLst>
              <a:ext uri="{FF2B5EF4-FFF2-40B4-BE49-F238E27FC236}">
                <a16:creationId xmlns:a16="http://schemas.microsoft.com/office/drawing/2014/main" id="{F5FA8BC6-80F2-44BC-AD4D-62776A7119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75510" y="3221673"/>
            <a:ext cx="3028950" cy="135920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g347cfe3c106_0_20"/>
          <p:cNvSpPr txBox="1"/>
          <p:nvPr/>
        </p:nvSpPr>
        <p:spPr>
          <a:xfrm>
            <a:off x="2675707" y="165213"/>
            <a:ext cx="82713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fr-MA" sz="3600" b="1">
                <a:solidFill>
                  <a:srgbClr val="C678DD"/>
                </a:solidFill>
                <a:latin typeface="Fira Code"/>
                <a:ea typeface="Fira Code"/>
                <a:cs typeface="Fira Code"/>
                <a:sym typeface="Fira Code"/>
              </a:rPr>
              <a:t>Data Extraction Benchmark </a:t>
            </a:r>
            <a:endParaRPr sz="3600">
              <a:solidFill>
                <a:schemeClr val="lt1"/>
              </a:solidFill>
              <a:latin typeface="Arial"/>
              <a:ea typeface="Arial"/>
              <a:cs typeface="Arial"/>
              <a:sym typeface="Arial"/>
            </a:endParaRPr>
          </a:p>
        </p:txBody>
      </p:sp>
      <p:sp>
        <p:nvSpPr>
          <p:cNvPr id="208" name="Google Shape;208;g347cfe3c106_0_20"/>
          <p:cNvSpPr txBox="1"/>
          <p:nvPr/>
        </p:nvSpPr>
        <p:spPr>
          <a:xfrm>
            <a:off x="867350" y="1286275"/>
            <a:ext cx="10710300" cy="4406100"/>
          </a:xfrm>
          <a:prstGeom prst="rect">
            <a:avLst/>
          </a:prstGeom>
          <a:noFill/>
          <a:ln>
            <a:noFill/>
          </a:ln>
        </p:spPr>
        <p:txBody>
          <a:bodyPr spcFirstLastPara="1" wrap="square" lIns="91425" tIns="91425" rIns="91425" bIns="91425" anchor="ctr" anchorCtr="0">
            <a:noAutofit/>
          </a:bodyPr>
          <a:lstStyle/>
          <a:p>
            <a:pPr marL="457200" lvl="0" indent="-371475" algn="just" rtl="0">
              <a:lnSpc>
                <a:spcPct val="200000"/>
              </a:lnSpc>
              <a:spcBef>
                <a:spcPts val="1400"/>
              </a:spcBef>
              <a:spcAft>
                <a:spcPts val="0"/>
              </a:spcAft>
              <a:buClr>
                <a:schemeClr val="lt1"/>
              </a:buClr>
              <a:buSzPts val="2250"/>
              <a:buFont typeface="Roboto"/>
              <a:buChar char="●"/>
            </a:pPr>
            <a:r>
              <a:rPr lang="fr-MA" sz="2250" i="1">
                <a:solidFill>
                  <a:schemeClr val="lt1"/>
                </a:solidFill>
                <a:latin typeface="Open Sans"/>
                <a:ea typeface="Open Sans"/>
                <a:cs typeface="Open Sans"/>
                <a:sym typeface="Open Sans"/>
              </a:rPr>
              <a:t>Les documents que nous utiliserons comme entrée pour les modules LLMs, sur lesquels nous nous baserons pour l'entraînement de notre chat, contiennent plusieurs tableaux détaillant les exigences. Dans le cadre du benchmarking des LLMs, nous évaluerons la performance d'extraction des données à partir de ces tableaux afin de sélectionner les meilleurs modules.</a:t>
            </a:r>
            <a:endParaRPr sz="2250" i="1">
              <a:solidFill>
                <a:schemeClr val="lt1"/>
              </a:solidFill>
              <a:latin typeface="Open Sans"/>
              <a:ea typeface="Open Sans"/>
              <a:cs typeface="Open Sans"/>
              <a:sym typeface="Open Sans"/>
            </a:endParaRPr>
          </a:p>
        </p:txBody>
      </p:sp>
      <p:sp>
        <p:nvSpPr>
          <p:cNvPr id="209" name="Google Shape;209;g347cfe3c106_0_20"/>
          <p:cNvSpPr txBox="1"/>
          <p:nvPr/>
        </p:nvSpPr>
        <p:spPr>
          <a:xfrm>
            <a:off x="624500" y="1075525"/>
            <a:ext cx="5783700" cy="46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MA" sz="1850" b="1">
                <a:solidFill>
                  <a:srgbClr val="FFD966"/>
                </a:solidFill>
              </a:rPr>
              <a:t>Performance Comparison Table</a:t>
            </a:r>
            <a:endParaRPr sz="1900" b="1">
              <a:solidFill>
                <a:srgbClr val="FFD966"/>
              </a:solidFill>
            </a:endParaRPr>
          </a:p>
        </p:txBody>
      </p:sp>
      <p:sp>
        <p:nvSpPr>
          <p:cNvPr id="210" name="Google Shape;210;g347cfe3c106_0_20"/>
          <p:cNvSpPr txBox="1"/>
          <p:nvPr/>
        </p:nvSpPr>
        <p:spPr>
          <a:xfrm>
            <a:off x="6326000" y="5955925"/>
            <a:ext cx="5494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MA">
                <a:solidFill>
                  <a:srgbClr val="0000FF"/>
                </a:solidFill>
              </a:rPr>
              <a:t>https://procycons.com/en/blogs/pdf-data-extraction-benchmark/</a:t>
            </a:r>
            <a:endParaRPr>
              <a:solidFill>
                <a:srgbClr val="0000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347cfe3c106_0_11"/>
          <p:cNvSpPr txBox="1"/>
          <p:nvPr/>
        </p:nvSpPr>
        <p:spPr>
          <a:xfrm>
            <a:off x="2742410" y="-134121"/>
            <a:ext cx="82713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fr-MA" sz="3600" b="1" dirty="0">
                <a:solidFill>
                  <a:srgbClr val="C678DD"/>
                </a:solidFill>
                <a:latin typeface="Fira Code"/>
                <a:ea typeface="Fira Code"/>
                <a:cs typeface="Fira Code"/>
                <a:sym typeface="Fira Code"/>
              </a:rPr>
              <a:t>Data Extraction Benchmark </a:t>
            </a:r>
            <a:endParaRPr sz="3600" dirty="0">
              <a:solidFill>
                <a:schemeClr val="lt1"/>
              </a:solidFill>
              <a:latin typeface="Arial"/>
              <a:ea typeface="Arial"/>
              <a:cs typeface="Arial"/>
              <a:sym typeface="Arial"/>
            </a:endParaRPr>
          </a:p>
        </p:txBody>
      </p:sp>
      <p:pic>
        <p:nvPicPr>
          <p:cNvPr id="216" name="Google Shape;216;g347cfe3c106_0_11"/>
          <p:cNvPicPr preferRelativeResize="0"/>
          <p:nvPr/>
        </p:nvPicPr>
        <p:blipFill>
          <a:blip r:embed="rId3">
            <a:alphaModFix/>
          </a:blip>
          <a:stretch>
            <a:fillRect/>
          </a:stretch>
        </p:blipFill>
        <p:spPr>
          <a:xfrm>
            <a:off x="548558" y="981879"/>
            <a:ext cx="11094522" cy="5741486"/>
          </a:xfrm>
          <a:prstGeom prst="roundRect">
            <a:avLst>
              <a:gd name="adj" fmla="val 8903"/>
            </a:avLst>
          </a:prstGeom>
          <a:solidFill>
            <a:srgbClr val="FFFFFF">
              <a:shade val="85000"/>
            </a:srgbClr>
          </a:solidFill>
          <a:ln>
            <a:noFill/>
          </a:ln>
          <a:effectLst>
            <a:reflection blurRad="12700" stA="38000" endPos="28000" dist="5000" dir="5400000" sy="-100000" algn="bl" rotWithShape="0"/>
          </a:effectLst>
        </p:spPr>
      </p:pic>
      <p:sp>
        <p:nvSpPr>
          <p:cNvPr id="217" name="Google Shape;217;g347cfe3c106_0_11"/>
          <p:cNvSpPr txBox="1"/>
          <p:nvPr/>
        </p:nvSpPr>
        <p:spPr>
          <a:xfrm>
            <a:off x="548920" y="512379"/>
            <a:ext cx="4708200" cy="46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MA" sz="1850" b="1" dirty="0">
                <a:solidFill>
                  <a:srgbClr val="FFD966"/>
                </a:solidFill>
              </a:rPr>
              <a:t>Performance </a:t>
            </a:r>
            <a:r>
              <a:rPr lang="fr-MA" sz="1850" b="1" dirty="0" err="1">
                <a:solidFill>
                  <a:srgbClr val="FFD966"/>
                </a:solidFill>
              </a:rPr>
              <a:t>Comparison</a:t>
            </a:r>
            <a:r>
              <a:rPr lang="fr-MA" sz="1850" b="1" dirty="0">
                <a:solidFill>
                  <a:srgbClr val="FFD966"/>
                </a:solidFill>
              </a:rPr>
              <a:t> Table</a:t>
            </a:r>
            <a:endParaRPr sz="1900" b="1" dirty="0">
              <a:solidFill>
                <a:srgbClr val="FFD966"/>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graphicFrame>
        <p:nvGraphicFramePr>
          <p:cNvPr id="9" name="Diagramme 8">
            <a:extLst>
              <a:ext uri="{FF2B5EF4-FFF2-40B4-BE49-F238E27FC236}">
                <a16:creationId xmlns:a16="http://schemas.microsoft.com/office/drawing/2014/main" id="{8F35BF3A-4120-4E4F-ADE5-E4BD9C5E8BE6}"/>
              </a:ext>
            </a:extLst>
          </p:cNvPr>
          <p:cNvGraphicFramePr/>
          <p:nvPr>
            <p:extLst>
              <p:ext uri="{D42A27DB-BD31-4B8C-83A1-F6EECF244321}">
                <p14:modId xmlns:p14="http://schemas.microsoft.com/office/powerpoint/2010/main" val="3002727048"/>
              </p:ext>
            </p:extLst>
          </p:nvPr>
        </p:nvGraphicFramePr>
        <p:xfrm>
          <a:off x="774576" y="602131"/>
          <a:ext cx="10739762" cy="59229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Google Shape;215;g347cfe3c106_0_11">
            <a:extLst>
              <a:ext uri="{FF2B5EF4-FFF2-40B4-BE49-F238E27FC236}">
                <a16:creationId xmlns:a16="http://schemas.microsoft.com/office/drawing/2014/main" id="{CE869536-08D0-4482-8EC5-6489263FED8A}"/>
              </a:ext>
            </a:extLst>
          </p:cNvPr>
          <p:cNvSpPr txBox="1"/>
          <p:nvPr/>
        </p:nvSpPr>
        <p:spPr>
          <a:xfrm>
            <a:off x="2742410" y="-134121"/>
            <a:ext cx="82713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fr-MA" sz="3600" b="1" dirty="0">
                <a:solidFill>
                  <a:srgbClr val="C678DD"/>
                </a:solidFill>
                <a:latin typeface="Fira Code"/>
                <a:ea typeface="Fira Code"/>
                <a:cs typeface="Fira Code"/>
                <a:sym typeface="Fira Code"/>
              </a:rPr>
              <a:t>Data Extraction Benchmark </a:t>
            </a:r>
            <a:endParaRPr sz="3600" dirty="0">
              <a:solidFill>
                <a:schemeClr val="lt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Tree>
    <p:extLst>
      <p:ext uri="{BB962C8B-B14F-4D97-AF65-F5344CB8AC3E}">
        <p14:creationId xmlns:p14="http://schemas.microsoft.com/office/powerpoint/2010/main" val="11018875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g347cfe3c106_0_44"/>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96" name="Google Shape;96;g347cfe3c106_0_44"/>
          <p:cNvSpPr txBox="1"/>
          <p:nvPr/>
        </p:nvSpPr>
        <p:spPr>
          <a:xfrm>
            <a:off x="2498525" y="832700"/>
            <a:ext cx="7459500" cy="1015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MA" sz="2700" b="1" i="1">
                <a:solidFill>
                  <a:srgbClr val="00B0F0"/>
                </a:solidFill>
              </a:rPr>
              <a:t>Introduction au Projet de Plateforme IA pour la Gestion des Organes Automobile</a:t>
            </a:r>
            <a:endParaRPr sz="2700" b="1" i="1">
              <a:solidFill>
                <a:srgbClr val="00B0F0"/>
              </a:solidFill>
            </a:endParaRPr>
          </a:p>
        </p:txBody>
      </p:sp>
      <p:graphicFrame>
        <p:nvGraphicFramePr>
          <p:cNvPr id="3" name="Diagramme 2">
            <a:extLst>
              <a:ext uri="{FF2B5EF4-FFF2-40B4-BE49-F238E27FC236}">
                <a16:creationId xmlns:a16="http://schemas.microsoft.com/office/drawing/2014/main" id="{017531B3-5AC6-4759-98B9-169010DD3484}"/>
              </a:ext>
            </a:extLst>
          </p:cNvPr>
          <p:cNvGraphicFramePr/>
          <p:nvPr>
            <p:extLst>
              <p:ext uri="{D42A27DB-BD31-4B8C-83A1-F6EECF244321}">
                <p14:modId xmlns:p14="http://schemas.microsoft.com/office/powerpoint/2010/main" val="2343506949"/>
              </p:ext>
            </p:extLst>
          </p:nvPr>
        </p:nvGraphicFramePr>
        <p:xfrm>
          <a:off x="521763" y="2391145"/>
          <a:ext cx="1821942" cy="4712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me 1">
            <a:extLst>
              <a:ext uri="{FF2B5EF4-FFF2-40B4-BE49-F238E27FC236}">
                <a16:creationId xmlns:a16="http://schemas.microsoft.com/office/drawing/2014/main" id="{4F006D6B-3A05-4EAA-98C2-9B0E4BF497D0}"/>
              </a:ext>
            </a:extLst>
          </p:cNvPr>
          <p:cNvGraphicFramePr/>
          <p:nvPr>
            <p:extLst>
              <p:ext uri="{D42A27DB-BD31-4B8C-83A1-F6EECF244321}">
                <p14:modId xmlns:p14="http://schemas.microsoft.com/office/powerpoint/2010/main" val="841378111"/>
              </p:ext>
            </p:extLst>
          </p:nvPr>
        </p:nvGraphicFramePr>
        <p:xfrm>
          <a:off x="1198246" y="2937732"/>
          <a:ext cx="9233857" cy="180342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1026" name="Picture 2" descr="Input - Free electronics icons">
            <a:extLst>
              <a:ext uri="{FF2B5EF4-FFF2-40B4-BE49-F238E27FC236}">
                <a16:creationId xmlns:a16="http://schemas.microsoft.com/office/drawing/2014/main" id="{5A9307D6-051B-46EF-A7B8-B3C77B66669A}"/>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224880" y="3289845"/>
            <a:ext cx="1029162" cy="1029162"/>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g347cfe3c106_0_57"/>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104" name="Google Shape;104;g347cfe3c106_0_57"/>
          <p:cNvSpPr txBox="1"/>
          <p:nvPr/>
        </p:nvSpPr>
        <p:spPr>
          <a:xfrm>
            <a:off x="2406490" y="200100"/>
            <a:ext cx="7459500" cy="1015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MA" sz="2700" b="1" i="1" dirty="0">
                <a:solidFill>
                  <a:srgbClr val="00B0F0"/>
                </a:solidFill>
              </a:rPr>
              <a:t>Introduction au Projet de Plateforme IA pour la Gestion des Organes Automobile</a:t>
            </a:r>
            <a:endParaRPr sz="2700" b="1" i="1" dirty="0">
              <a:solidFill>
                <a:srgbClr val="00B0F0"/>
              </a:solidFill>
            </a:endParaRPr>
          </a:p>
        </p:txBody>
      </p:sp>
      <p:graphicFrame>
        <p:nvGraphicFramePr>
          <p:cNvPr id="3" name="Diagramme 2">
            <a:extLst>
              <a:ext uri="{FF2B5EF4-FFF2-40B4-BE49-F238E27FC236}">
                <a16:creationId xmlns:a16="http://schemas.microsoft.com/office/drawing/2014/main" id="{45600E36-FDD6-4474-A903-7F56B24E060D}"/>
              </a:ext>
            </a:extLst>
          </p:cNvPr>
          <p:cNvGraphicFramePr/>
          <p:nvPr>
            <p:extLst>
              <p:ext uri="{D42A27DB-BD31-4B8C-83A1-F6EECF244321}">
                <p14:modId xmlns:p14="http://schemas.microsoft.com/office/powerpoint/2010/main" val="1008224312"/>
              </p:ext>
            </p:extLst>
          </p:nvPr>
        </p:nvGraphicFramePr>
        <p:xfrm>
          <a:off x="260412" y="1264156"/>
          <a:ext cx="1538308" cy="5303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me 1">
            <a:extLst>
              <a:ext uri="{FF2B5EF4-FFF2-40B4-BE49-F238E27FC236}">
                <a16:creationId xmlns:a16="http://schemas.microsoft.com/office/drawing/2014/main" id="{DF1002D9-A374-458E-9F2D-85AA2E6A75E7}"/>
              </a:ext>
            </a:extLst>
          </p:cNvPr>
          <p:cNvGraphicFramePr/>
          <p:nvPr>
            <p:extLst>
              <p:ext uri="{D42A27DB-BD31-4B8C-83A1-F6EECF244321}">
                <p14:modId xmlns:p14="http://schemas.microsoft.com/office/powerpoint/2010/main" val="2340761146"/>
              </p:ext>
            </p:extLst>
          </p:nvPr>
        </p:nvGraphicFramePr>
        <p:xfrm>
          <a:off x="696000" y="1622007"/>
          <a:ext cx="11235589" cy="46869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2050" name="Picture 2" descr="Output - Free miscellaneous icons">
            <a:extLst>
              <a:ext uri="{FF2B5EF4-FFF2-40B4-BE49-F238E27FC236}">
                <a16:creationId xmlns:a16="http://schemas.microsoft.com/office/drawing/2014/main" id="{BF3F00F5-B70F-40D5-A785-30DFC1926AEF}"/>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37433" y="2202741"/>
            <a:ext cx="1538308" cy="1568417"/>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2052" name="Picture 4" descr="Output - Free business and finance icons">
            <a:extLst>
              <a:ext uri="{FF2B5EF4-FFF2-40B4-BE49-F238E27FC236}">
                <a16:creationId xmlns:a16="http://schemas.microsoft.com/office/drawing/2014/main" id="{EF068B6D-6C42-4D73-A241-CD05AE8FE8BD}"/>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55189" y="4197535"/>
            <a:ext cx="1538308" cy="1568417"/>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
          <p:cNvSpPr txBox="1"/>
          <p:nvPr/>
        </p:nvSpPr>
        <p:spPr>
          <a:xfrm>
            <a:off x="1967324" y="40125"/>
            <a:ext cx="77274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3600" b="1" i="1" u="none" strike="noStrike" cap="none" dirty="0">
                <a:solidFill>
                  <a:srgbClr val="00B0F0"/>
                </a:solidFill>
                <a:latin typeface="Arial"/>
                <a:ea typeface="Arial"/>
                <a:cs typeface="Arial"/>
                <a:sym typeface="Arial"/>
              </a:rPr>
              <a:t>Architecture Globale du Projet </a:t>
            </a:r>
            <a:endParaRPr sz="3600" b="1" i="1" dirty="0">
              <a:solidFill>
                <a:srgbClr val="00B0F0"/>
              </a:solidFill>
              <a:latin typeface="Arial"/>
              <a:ea typeface="Arial"/>
              <a:cs typeface="Arial"/>
              <a:sym typeface="Arial"/>
            </a:endParaRPr>
          </a:p>
        </p:txBody>
      </p:sp>
      <p:graphicFrame>
        <p:nvGraphicFramePr>
          <p:cNvPr id="4" name="Diagramme 3">
            <a:extLst>
              <a:ext uri="{FF2B5EF4-FFF2-40B4-BE49-F238E27FC236}">
                <a16:creationId xmlns:a16="http://schemas.microsoft.com/office/drawing/2014/main" id="{76CF4D83-2144-41E2-90BD-57CC7313E73C}"/>
              </a:ext>
            </a:extLst>
          </p:cNvPr>
          <p:cNvGraphicFramePr/>
          <p:nvPr>
            <p:extLst>
              <p:ext uri="{D42A27DB-BD31-4B8C-83A1-F6EECF244321}">
                <p14:modId xmlns:p14="http://schemas.microsoft.com/office/powerpoint/2010/main" val="741294758"/>
              </p:ext>
            </p:extLst>
          </p:nvPr>
        </p:nvGraphicFramePr>
        <p:xfrm>
          <a:off x="1618529" y="3214036"/>
          <a:ext cx="3978443" cy="6771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me 5">
            <a:extLst>
              <a:ext uri="{FF2B5EF4-FFF2-40B4-BE49-F238E27FC236}">
                <a16:creationId xmlns:a16="http://schemas.microsoft.com/office/drawing/2014/main" id="{7530B61F-C292-4A51-B61D-5C9CAE64246D}"/>
              </a:ext>
            </a:extLst>
          </p:cNvPr>
          <p:cNvGraphicFramePr/>
          <p:nvPr>
            <p:extLst>
              <p:ext uri="{D42A27DB-BD31-4B8C-83A1-F6EECF244321}">
                <p14:modId xmlns:p14="http://schemas.microsoft.com/office/powerpoint/2010/main" val="394617307"/>
              </p:ext>
            </p:extLst>
          </p:nvPr>
        </p:nvGraphicFramePr>
        <p:xfrm>
          <a:off x="1618529" y="955473"/>
          <a:ext cx="3978443" cy="67710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3" name="Diagramme 2">
            <a:extLst>
              <a:ext uri="{FF2B5EF4-FFF2-40B4-BE49-F238E27FC236}">
                <a16:creationId xmlns:a16="http://schemas.microsoft.com/office/drawing/2014/main" id="{4D2A4305-5C18-448E-B655-AD0DBFB5BC77}"/>
              </a:ext>
            </a:extLst>
          </p:cNvPr>
          <p:cNvGraphicFramePr/>
          <p:nvPr>
            <p:extLst>
              <p:ext uri="{D42A27DB-BD31-4B8C-83A1-F6EECF244321}">
                <p14:modId xmlns:p14="http://schemas.microsoft.com/office/powerpoint/2010/main" val="2299382932"/>
              </p:ext>
            </p:extLst>
          </p:nvPr>
        </p:nvGraphicFramePr>
        <p:xfrm>
          <a:off x="1621681" y="4414040"/>
          <a:ext cx="3975291" cy="677108"/>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5" name="Diagramme 4">
            <a:extLst>
              <a:ext uri="{FF2B5EF4-FFF2-40B4-BE49-F238E27FC236}">
                <a16:creationId xmlns:a16="http://schemas.microsoft.com/office/drawing/2014/main" id="{9AA0D44A-8B71-4631-8937-F2E648686C8E}"/>
              </a:ext>
            </a:extLst>
          </p:cNvPr>
          <p:cNvGraphicFramePr/>
          <p:nvPr>
            <p:extLst>
              <p:ext uri="{D42A27DB-BD31-4B8C-83A1-F6EECF244321}">
                <p14:modId xmlns:p14="http://schemas.microsoft.com/office/powerpoint/2010/main" val="3894161471"/>
              </p:ext>
            </p:extLst>
          </p:nvPr>
        </p:nvGraphicFramePr>
        <p:xfrm>
          <a:off x="1618529" y="2163707"/>
          <a:ext cx="3978443" cy="677108"/>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graphicFrame>
        <p:nvGraphicFramePr>
          <p:cNvPr id="2" name="Diagramme 1">
            <a:extLst>
              <a:ext uri="{FF2B5EF4-FFF2-40B4-BE49-F238E27FC236}">
                <a16:creationId xmlns:a16="http://schemas.microsoft.com/office/drawing/2014/main" id="{3B9D2580-0845-47DA-9685-D4968C8BB365}"/>
              </a:ext>
            </a:extLst>
          </p:cNvPr>
          <p:cNvGraphicFramePr/>
          <p:nvPr>
            <p:extLst>
              <p:ext uri="{D42A27DB-BD31-4B8C-83A1-F6EECF244321}">
                <p14:modId xmlns:p14="http://schemas.microsoft.com/office/powerpoint/2010/main" val="4074579090"/>
              </p:ext>
            </p:extLst>
          </p:nvPr>
        </p:nvGraphicFramePr>
        <p:xfrm>
          <a:off x="1618529" y="5577612"/>
          <a:ext cx="3978443" cy="677108"/>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sp>
        <p:nvSpPr>
          <p:cNvPr id="122" name="Google Shape;122;p1"/>
          <p:cNvSpPr/>
          <p:nvPr/>
        </p:nvSpPr>
        <p:spPr>
          <a:xfrm>
            <a:off x="3548743" y="1563921"/>
            <a:ext cx="108857" cy="468665"/>
          </a:xfrm>
          <a:prstGeom prst="downArrow">
            <a:avLst>
              <a:gd name="adj1" fmla="val 50000"/>
              <a:gd name="adj2" fmla="val 50000"/>
            </a:avLst>
          </a:prstGeom>
          <a:solidFill>
            <a:srgbClr val="D7D0C0"/>
          </a:solidFill>
          <a:ln w="19050" cap="flat" cmpd="sng">
            <a:solidFill>
              <a:srgbClr val="D8D8D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3" name="Google Shape;123;p1"/>
          <p:cNvSpPr/>
          <p:nvPr/>
        </p:nvSpPr>
        <p:spPr>
          <a:xfrm>
            <a:off x="3548743" y="2727572"/>
            <a:ext cx="130630" cy="504370"/>
          </a:xfrm>
          <a:prstGeom prst="downArrow">
            <a:avLst>
              <a:gd name="adj1" fmla="val 50000"/>
              <a:gd name="adj2" fmla="val 50000"/>
            </a:avLst>
          </a:prstGeom>
          <a:solidFill>
            <a:srgbClr val="D7D0C0"/>
          </a:solidFill>
          <a:ln w="19050" cap="flat" cmpd="sng">
            <a:solidFill>
              <a:srgbClr val="D8D8D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4" name="Google Shape;124;p1"/>
          <p:cNvSpPr/>
          <p:nvPr/>
        </p:nvSpPr>
        <p:spPr>
          <a:xfrm>
            <a:off x="3559629" y="3906504"/>
            <a:ext cx="119744" cy="400109"/>
          </a:xfrm>
          <a:prstGeom prst="downArrow">
            <a:avLst>
              <a:gd name="adj1" fmla="val 50000"/>
              <a:gd name="adj2" fmla="val 50000"/>
            </a:avLst>
          </a:prstGeom>
          <a:solidFill>
            <a:srgbClr val="D7D0C0"/>
          </a:solidFill>
          <a:ln w="19050" cap="flat" cmpd="sng">
            <a:solidFill>
              <a:srgbClr val="D8D8D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5" name="Google Shape;125;p1"/>
          <p:cNvSpPr/>
          <p:nvPr/>
        </p:nvSpPr>
        <p:spPr>
          <a:xfrm>
            <a:off x="3559628" y="5091148"/>
            <a:ext cx="119745" cy="549279"/>
          </a:xfrm>
          <a:prstGeom prst="downArrow">
            <a:avLst>
              <a:gd name="adj1" fmla="val 50000"/>
              <a:gd name="adj2" fmla="val 50000"/>
            </a:avLst>
          </a:prstGeom>
          <a:solidFill>
            <a:srgbClr val="D7D0C0"/>
          </a:solidFill>
          <a:ln w="19050" cap="flat" cmpd="sng">
            <a:solidFill>
              <a:srgbClr val="D8D8D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6" name="Google Shape;126;p1"/>
          <p:cNvSpPr txBox="1"/>
          <p:nvPr/>
        </p:nvSpPr>
        <p:spPr>
          <a:xfrm>
            <a:off x="6455227" y="1022864"/>
            <a:ext cx="4704004"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000" i="1" dirty="0">
                <a:solidFill>
                  <a:schemeClr val="lt1"/>
                </a:solidFill>
                <a:latin typeface="Arial"/>
                <a:ea typeface="Arial"/>
                <a:cs typeface="Arial"/>
                <a:sym typeface="Arial"/>
              </a:rPr>
              <a:t>Extraction des informations à partir des documents existants (PDF, Excel, etc.).</a:t>
            </a:r>
            <a:endParaRPr sz="2000" i="1" dirty="0">
              <a:solidFill>
                <a:schemeClr val="lt1"/>
              </a:solidFill>
              <a:latin typeface="Arial"/>
              <a:ea typeface="Arial"/>
              <a:cs typeface="Arial"/>
              <a:sym typeface="Arial"/>
            </a:endParaRPr>
          </a:p>
        </p:txBody>
      </p:sp>
      <p:sp>
        <p:nvSpPr>
          <p:cNvPr id="127" name="Google Shape;127;p1"/>
          <p:cNvSpPr txBox="1"/>
          <p:nvPr/>
        </p:nvSpPr>
        <p:spPr>
          <a:xfrm>
            <a:off x="6455228" y="2154693"/>
            <a:ext cx="457971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000" i="1" dirty="0">
                <a:solidFill>
                  <a:schemeClr val="lt1"/>
                </a:solidFill>
                <a:latin typeface="Arial"/>
                <a:ea typeface="Arial"/>
                <a:cs typeface="Arial"/>
                <a:sym typeface="Arial"/>
              </a:rPr>
              <a:t>Structuration des données en base de connaissances </a:t>
            </a:r>
            <a:endParaRPr sz="2000" i="1" dirty="0">
              <a:solidFill>
                <a:schemeClr val="lt1"/>
              </a:solidFill>
              <a:latin typeface="Arial"/>
              <a:ea typeface="Arial"/>
              <a:cs typeface="Arial"/>
              <a:sym typeface="Arial"/>
            </a:endParaRPr>
          </a:p>
        </p:txBody>
      </p:sp>
      <p:sp>
        <p:nvSpPr>
          <p:cNvPr id="128" name="Google Shape;128;p1"/>
          <p:cNvSpPr txBox="1"/>
          <p:nvPr/>
        </p:nvSpPr>
        <p:spPr>
          <a:xfrm>
            <a:off x="6455227" y="3336473"/>
            <a:ext cx="4979212"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000" i="1" dirty="0">
                <a:solidFill>
                  <a:schemeClr val="lt1"/>
                </a:solidFill>
                <a:latin typeface="Arial"/>
                <a:ea typeface="Arial"/>
                <a:cs typeface="Arial"/>
                <a:sym typeface="Arial"/>
              </a:rPr>
              <a:t>Comment sélectionner le meilleur modèle</a:t>
            </a:r>
            <a:endParaRPr sz="2000" i="1" dirty="0">
              <a:solidFill>
                <a:schemeClr val="lt1"/>
              </a:solidFill>
              <a:latin typeface="Arial"/>
              <a:ea typeface="Arial"/>
              <a:cs typeface="Arial"/>
              <a:sym typeface="Arial"/>
            </a:endParaRPr>
          </a:p>
        </p:txBody>
      </p:sp>
      <p:sp>
        <p:nvSpPr>
          <p:cNvPr id="129" name="Google Shape;129;p1"/>
          <p:cNvSpPr txBox="1"/>
          <p:nvPr/>
        </p:nvSpPr>
        <p:spPr>
          <a:xfrm>
            <a:off x="6455227" y="4353679"/>
            <a:ext cx="4473185"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000" i="1" dirty="0">
                <a:solidFill>
                  <a:schemeClr val="lt1"/>
                </a:solidFill>
                <a:latin typeface="Arial"/>
                <a:ea typeface="Arial"/>
                <a:cs typeface="Arial"/>
                <a:sym typeface="Arial"/>
              </a:rPr>
              <a:t>Approches pour créer des documents automatiquement</a:t>
            </a:r>
            <a:endParaRPr sz="2000" i="1" dirty="0">
              <a:solidFill>
                <a:schemeClr val="lt1"/>
              </a:solidFill>
              <a:latin typeface="Arial"/>
              <a:ea typeface="Arial"/>
              <a:cs typeface="Arial"/>
              <a:sym typeface="Arial"/>
            </a:endParaRPr>
          </a:p>
        </p:txBody>
      </p:sp>
      <p:sp>
        <p:nvSpPr>
          <p:cNvPr id="130" name="Google Shape;130;p1"/>
          <p:cNvSpPr txBox="1"/>
          <p:nvPr/>
        </p:nvSpPr>
        <p:spPr>
          <a:xfrm>
            <a:off x="6455227" y="5716111"/>
            <a:ext cx="6313715"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000" dirty="0">
                <a:solidFill>
                  <a:schemeClr val="lt1"/>
                </a:solidFill>
                <a:latin typeface="Arial"/>
                <a:ea typeface="Arial"/>
                <a:cs typeface="Arial"/>
                <a:sym typeface="Arial"/>
              </a:rPr>
              <a:t>Technologies pour construire l'interface</a:t>
            </a:r>
            <a:endParaRPr dirty="0"/>
          </a:p>
        </p:txBody>
      </p:sp>
      <p:sp>
        <p:nvSpPr>
          <p:cNvPr id="131" name="Google Shape;131;p1"/>
          <p:cNvSpPr/>
          <p:nvPr/>
        </p:nvSpPr>
        <p:spPr>
          <a:xfrm>
            <a:off x="5659118" y="1144613"/>
            <a:ext cx="712155" cy="410430"/>
          </a:xfrm>
          <a:prstGeom prst="notchedRightArrow">
            <a:avLst>
              <a:gd name="adj1" fmla="val 50000"/>
              <a:gd name="adj2" fmla="val 50000"/>
            </a:avLst>
          </a:prstGeom>
          <a:solidFill>
            <a:schemeClr val="accent1"/>
          </a:solidFill>
          <a:ln w="19050" cap="flat" cmpd="sng">
            <a:solidFill>
              <a:srgbClr val="591E0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2" name="Google Shape;132;p1"/>
          <p:cNvSpPr/>
          <p:nvPr/>
        </p:nvSpPr>
        <p:spPr>
          <a:xfrm>
            <a:off x="5652826" y="2336360"/>
            <a:ext cx="706988" cy="400110"/>
          </a:xfrm>
          <a:prstGeom prst="notchedRightArrow">
            <a:avLst>
              <a:gd name="adj1" fmla="val 50000"/>
              <a:gd name="adj2" fmla="val 50000"/>
            </a:avLst>
          </a:prstGeom>
          <a:solidFill>
            <a:schemeClr val="accent1"/>
          </a:solidFill>
          <a:ln w="19050" cap="flat" cmpd="sng">
            <a:solidFill>
              <a:srgbClr val="591E0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3" name="Google Shape;133;p1"/>
          <p:cNvSpPr/>
          <p:nvPr/>
        </p:nvSpPr>
        <p:spPr>
          <a:xfrm>
            <a:off x="5718425" y="3352535"/>
            <a:ext cx="642253" cy="400110"/>
          </a:xfrm>
          <a:prstGeom prst="notchedRightArrow">
            <a:avLst>
              <a:gd name="adj1" fmla="val 50000"/>
              <a:gd name="adj2" fmla="val 50000"/>
            </a:avLst>
          </a:prstGeom>
          <a:solidFill>
            <a:schemeClr val="accent1"/>
          </a:solidFill>
          <a:ln w="19050" cap="flat" cmpd="sng">
            <a:solidFill>
              <a:srgbClr val="591E0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4" name="Google Shape;134;p1"/>
          <p:cNvSpPr/>
          <p:nvPr/>
        </p:nvSpPr>
        <p:spPr>
          <a:xfrm>
            <a:off x="5718425" y="4544926"/>
            <a:ext cx="736802" cy="397581"/>
          </a:xfrm>
          <a:prstGeom prst="notchedRightArrow">
            <a:avLst>
              <a:gd name="adj1" fmla="val 50000"/>
              <a:gd name="adj2" fmla="val 50000"/>
            </a:avLst>
          </a:prstGeom>
          <a:solidFill>
            <a:schemeClr val="accent1"/>
          </a:solidFill>
          <a:ln w="19050" cap="flat" cmpd="sng">
            <a:solidFill>
              <a:srgbClr val="591E0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5" name="Google Shape;135;p1"/>
          <p:cNvSpPr/>
          <p:nvPr/>
        </p:nvSpPr>
        <p:spPr>
          <a:xfrm>
            <a:off x="5718425" y="5794718"/>
            <a:ext cx="736802" cy="397581"/>
          </a:xfrm>
          <a:prstGeom prst="notchedRightArrow">
            <a:avLst>
              <a:gd name="adj1" fmla="val 50000"/>
              <a:gd name="adj2" fmla="val 50000"/>
            </a:avLst>
          </a:prstGeom>
          <a:solidFill>
            <a:schemeClr val="accent1"/>
          </a:solidFill>
          <a:ln w="19050" cap="flat" cmpd="sng">
            <a:solidFill>
              <a:srgbClr val="591E0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
          <p:cNvSpPr txBox="1"/>
          <p:nvPr/>
        </p:nvSpPr>
        <p:spPr>
          <a:xfrm>
            <a:off x="1155700" y="1062202"/>
            <a:ext cx="6749142" cy="593239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rgbClr val="00B050"/>
                </a:solidFill>
                <a:latin typeface="Fira Code"/>
                <a:ea typeface="Fira Code"/>
                <a:cs typeface="Fira Code"/>
                <a:sym typeface="Fira Code"/>
              </a:rPr>
              <a:t>Sources de Données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a:t>
            </a:r>
            <a:r>
              <a:rPr lang="fr-MA" sz="1650" b="0" i="0" dirty="0">
                <a:solidFill>
                  <a:schemeClr val="lt1"/>
                </a:solidFill>
                <a:latin typeface="Fira Code"/>
                <a:ea typeface="Fira Code"/>
                <a:cs typeface="Fira Code"/>
                <a:sym typeface="Fira Code"/>
              </a:rPr>
              <a:t> Documents techniques automobiles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Tableaux d'exigences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Rapports de validation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a:t>
            </a:r>
            <a:r>
              <a:rPr lang="fr-MA" sz="1650" b="0" i="0" dirty="0">
                <a:solidFill>
                  <a:schemeClr val="lt1"/>
                </a:solidFill>
                <a:latin typeface="Fira Code"/>
                <a:ea typeface="Fira Code"/>
                <a:cs typeface="Fira Code"/>
                <a:sym typeface="Fira Code"/>
              </a:rPr>
              <a:t> Normes industrielles</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rgbClr val="00B050"/>
                </a:solidFill>
                <a:latin typeface="Fira Code"/>
                <a:ea typeface="Fira Code"/>
                <a:cs typeface="Fira Code"/>
                <a:sym typeface="Fira Code"/>
              </a:rPr>
              <a:t>Techniques de Collecte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Web </a:t>
            </a:r>
            <a:r>
              <a:rPr lang="fr-MA" sz="1650" b="0" i="0" dirty="0" err="1">
                <a:solidFill>
                  <a:schemeClr val="lt1"/>
                </a:solidFill>
                <a:latin typeface="Fira Code"/>
                <a:ea typeface="Fira Code"/>
                <a:cs typeface="Fira Code"/>
                <a:sym typeface="Fira Code"/>
              </a:rPr>
              <a:t>scraping</a:t>
            </a:r>
            <a:endParaRPr sz="1650" b="0" i="0" dirty="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OCR (Optical </a:t>
            </a:r>
            <a:r>
              <a:rPr lang="fr-MA" sz="1650" b="0" i="0" dirty="0" err="1">
                <a:solidFill>
                  <a:schemeClr val="lt1"/>
                </a:solidFill>
                <a:latin typeface="Fira Code"/>
                <a:ea typeface="Fira Code"/>
                <a:cs typeface="Fira Code"/>
                <a:sym typeface="Fira Code"/>
              </a:rPr>
              <a:t>Character</a:t>
            </a:r>
            <a:r>
              <a:rPr lang="fr-MA" sz="1650" b="0" i="0" dirty="0">
                <a:solidFill>
                  <a:schemeClr val="lt1"/>
                </a:solidFill>
                <a:latin typeface="Fira Code"/>
                <a:ea typeface="Fira Code"/>
                <a:cs typeface="Fira Code"/>
                <a:sym typeface="Fira Code"/>
              </a:rPr>
              <a:t> Recognition)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API d'extraction de données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Numérisation de documents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rgbClr val="00B050"/>
                </a:solidFill>
                <a:latin typeface="Fira Code"/>
                <a:ea typeface="Fira Code"/>
                <a:cs typeface="Fira Code"/>
                <a:sym typeface="Fira Code"/>
              </a:rPr>
              <a:t>Prétraitement</a:t>
            </a:r>
            <a:r>
              <a:rPr lang="fr-MA" sz="1650" b="0" i="0" dirty="0">
                <a:solidFill>
                  <a:srgbClr val="ABB2BF"/>
                </a:solidFill>
                <a:latin typeface="Fira Code"/>
                <a:ea typeface="Fira Code"/>
                <a:cs typeface="Fira Code"/>
                <a:sym typeface="Fira Code"/>
              </a:rPr>
              <a:t>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Nettoyage des données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Normalisation des termes techniques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Structuration des informations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Annotation sémantique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rgbClr val="00B050"/>
                </a:solidFill>
                <a:latin typeface="Fira Code"/>
                <a:ea typeface="Fira Code"/>
                <a:cs typeface="Fira Code"/>
                <a:sym typeface="Fira Code"/>
              </a:rPr>
              <a:t>Outils</a:t>
            </a:r>
            <a:r>
              <a:rPr lang="fr-MA" sz="1650" b="0" i="0" dirty="0">
                <a:solidFill>
                  <a:srgbClr val="C00000"/>
                </a:solidFill>
                <a:latin typeface="Fira Code"/>
                <a:ea typeface="Fira Code"/>
                <a:cs typeface="Fira Code"/>
                <a:sym typeface="Fira Code"/>
              </a:rPr>
              <a:t> </a:t>
            </a:r>
            <a:r>
              <a:rPr lang="fr-MA" sz="1650" b="0" i="0" dirty="0">
                <a:solidFill>
                  <a:srgbClr val="00B050"/>
                </a:solidFill>
                <a:latin typeface="Fira Code"/>
                <a:ea typeface="Fira Code"/>
                <a:cs typeface="Fira Code"/>
                <a:sym typeface="Fira Code"/>
              </a:rPr>
              <a:t>Recommandés</a:t>
            </a:r>
            <a:r>
              <a:rPr lang="fr-MA" sz="1650" b="0" i="0" dirty="0">
                <a:solidFill>
                  <a:srgbClr val="C00000"/>
                </a:solidFill>
                <a:latin typeface="Fira Code"/>
                <a:ea typeface="Fira Code"/>
                <a:cs typeface="Fira Code"/>
                <a:sym typeface="Fira Code"/>
              </a:rPr>
              <a:t>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OCR / </a:t>
            </a:r>
            <a:r>
              <a:rPr lang="fr-MA" sz="1650" b="0" i="0" dirty="0" err="1">
                <a:solidFill>
                  <a:schemeClr val="lt1"/>
                </a:solidFill>
                <a:latin typeface="Fira Code"/>
                <a:ea typeface="Fira Code"/>
                <a:cs typeface="Fira Code"/>
                <a:sym typeface="Fira Code"/>
              </a:rPr>
              <a:t>LLMs</a:t>
            </a:r>
            <a:endParaRPr sz="1650" b="0" i="0" dirty="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a:solidFill>
                  <a:schemeClr val="lt1"/>
                </a:solidFill>
                <a:latin typeface="Fira Code"/>
                <a:ea typeface="Fira Code"/>
                <a:cs typeface="Fira Code"/>
                <a:sym typeface="Fira Code"/>
              </a:rPr>
              <a:t>Pandas (traitement)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 </a:t>
            </a:r>
            <a:r>
              <a:rPr lang="fr-MA" sz="1650" b="0" i="0" dirty="0" err="1">
                <a:solidFill>
                  <a:schemeClr val="lt1"/>
                </a:solidFill>
                <a:latin typeface="Fira Code"/>
                <a:ea typeface="Fira Code"/>
                <a:cs typeface="Fira Code"/>
                <a:sym typeface="Fira Code"/>
              </a:rPr>
              <a:t>SpaCy</a:t>
            </a:r>
            <a:r>
              <a:rPr lang="fr-MA" sz="1650" b="0" i="0" dirty="0">
                <a:solidFill>
                  <a:schemeClr val="lt1"/>
                </a:solidFill>
                <a:latin typeface="Fira Code"/>
                <a:ea typeface="Fira Code"/>
                <a:cs typeface="Fira Code"/>
                <a:sym typeface="Fira Code"/>
              </a:rPr>
              <a:t> (NLP) </a:t>
            </a:r>
            <a:endParaRPr dirty="0"/>
          </a:p>
          <a:p>
            <a:pPr marL="0" marR="0" lvl="0" indent="0" algn="l" rtl="0">
              <a:spcBef>
                <a:spcPts val="0"/>
              </a:spcBef>
              <a:spcAft>
                <a:spcPts val="0"/>
              </a:spcAft>
              <a:buNone/>
            </a:pPr>
            <a:r>
              <a:rPr lang="fr-MA" sz="1650" b="0" i="0" dirty="0">
                <a:solidFill>
                  <a:srgbClr val="ABB2BF"/>
                </a:solidFill>
                <a:latin typeface="Fira Code"/>
                <a:ea typeface="Fira Code"/>
                <a:cs typeface="Fira Code"/>
                <a:sym typeface="Fira Code"/>
              </a:rPr>
              <a:t>   </a:t>
            </a:r>
            <a:endParaRPr sz="1650" dirty="0">
              <a:solidFill>
                <a:schemeClr val="lt1"/>
              </a:solidFill>
              <a:latin typeface="Arial"/>
              <a:ea typeface="Arial"/>
              <a:cs typeface="Arial"/>
              <a:sym typeface="Arial"/>
            </a:endParaRPr>
          </a:p>
        </p:txBody>
      </p:sp>
      <p:pic>
        <p:nvPicPr>
          <p:cNvPr id="142" name="Google Shape;142;p2" descr="Schéma d'un traitement primaire des données"/>
          <p:cNvPicPr preferRelativeResize="0"/>
          <p:nvPr/>
        </p:nvPicPr>
        <p:blipFill rotWithShape="1">
          <a:blip r:embed="rId3">
            <a:alphaModFix/>
          </a:blip>
          <a:srcRect/>
          <a:stretch/>
        </p:blipFill>
        <p:spPr>
          <a:xfrm>
            <a:off x="7904842" y="2284401"/>
            <a:ext cx="3973286" cy="3182765"/>
          </a:xfrm>
          <a:prstGeom prst="rect">
            <a:avLst/>
          </a:prstGeom>
          <a:noFill/>
          <a:ln>
            <a:noFill/>
          </a:ln>
        </p:spPr>
      </p:pic>
      <p:sp>
        <p:nvSpPr>
          <p:cNvPr id="143" name="Google Shape;143;p2"/>
          <p:cNvSpPr txBox="1"/>
          <p:nvPr/>
        </p:nvSpPr>
        <p:spPr>
          <a:xfrm>
            <a:off x="3695700" y="352938"/>
            <a:ext cx="770890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400" b="1" i="0">
                <a:solidFill>
                  <a:srgbClr val="C678DD"/>
                </a:solidFill>
                <a:latin typeface="Fira Code"/>
                <a:ea typeface="Fira Code"/>
                <a:cs typeface="Fira Code"/>
                <a:sym typeface="Fira Code"/>
              </a:rPr>
              <a:t>Collecte et Prétraitement des Données</a:t>
            </a:r>
            <a:endParaRPr sz="2400">
              <a:solidFill>
                <a:schemeClr val="lt1"/>
              </a:solidFill>
              <a:latin typeface="Arial"/>
              <a:ea typeface="Arial"/>
              <a:cs typeface="Arial"/>
              <a:sym typeface="Arial"/>
            </a:endParaRPr>
          </a:p>
        </p:txBody>
      </p:sp>
      <p:sp>
        <p:nvSpPr>
          <p:cNvPr id="144" name="Google Shape;144;p2"/>
          <p:cNvSpPr txBox="1"/>
          <p:nvPr/>
        </p:nvSpPr>
        <p:spPr>
          <a:xfrm>
            <a:off x="990189" y="725413"/>
            <a:ext cx="801370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800" i="1" dirty="0">
                <a:solidFill>
                  <a:schemeClr val="accent2"/>
                </a:solidFill>
                <a:latin typeface="Fira Code"/>
                <a:ea typeface="Fira Code"/>
                <a:cs typeface="Fira Code"/>
                <a:sym typeface="Fira Code"/>
              </a:rPr>
              <a:t>📂</a:t>
            </a:r>
            <a:r>
              <a:rPr lang="fr-MA" sz="2800" b="0" i="0" dirty="0">
                <a:solidFill>
                  <a:srgbClr val="ABB2BF"/>
                </a:solidFill>
                <a:latin typeface="Fira Code"/>
                <a:ea typeface="Fira Code"/>
                <a:cs typeface="Fira Code"/>
                <a:sym typeface="Fira Code"/>
              </a:rPr>
              <a:t> </a:t>
            </a:r>
            <a:r>
              <a:rPr lang="fr-MA" sz="2800" dirty="0">
                <a:solidFill>
                  <a:srgbClr val="ABB2BF"/>
                </a:solidFill>
                <a:latin typeface="Play"/>
                <a:ea typeface="Play"/>
                <a:cs typeface="Play"/>
                <a:sym typeface="Play"/>
              </a:rPr>
              <a:t>Traitement des Données</a:t>
            </a:r>
            <a:endParaRPr sz="2800" dirty="0">
              <a:solidFill>
                <a:schemeClr val="lt1"/>
              </a:solidFill>
              <a:latin typeface="Play"/>
              <a:ea typeface="Play"/>
              <a:cs typeface="Play"/>
              <a:sym typeface="Pla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
          <p:cNvSpPr txBox="1"/>
          <p:nvPr/>
        </p:nvSpPr>
        <p:spPr>
          <a:xfrm>
            <a:off x="1446893" y="1039291"/>
            <a:ext cx="6749142" cy="59093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Critères d'Évaluation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chemeClr val="lt1"/>
                </a:solidFill>
                <a:latin typeface="Fira Code"/>
                <a:ea typeface="Fira Code"/>
                <a:cs typeface="Fira Code"/>
                <a:sym typeface="Fira Code"/>
              </a:rPr>
              <a:t> </a:t>
            </a:r>
            <a:r>
              <a:rPr lang="fr-MA" sz="1800" b="0" i="0">
                <a:solidFill>
                  <a:srgbClr val="ABB2BF"/>
                </a:solidFill>
                <a:latin typeface="Fira Code"/>
                <a:ea typeface="Fira Code"/>
                <a:cs typeface="Fira Code"/>
                <a:sym typeface="Fira Code"/>
              </a:rPr>
              <a:t>Performance technique      </a:t>
            </a:r>
            <a:r>
              <a:rPr lang="fr-MA" sz="1800" b="0" i="0">
                <a:solidFill>
                  <a:schemeClr val="lt1"/>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Capacité de génération</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chemeClr val="lt1"/>
                </a:solidFill>
                <a:latin typeface="Fira Code"/>
                <a:ea typeface="Fira Code"/>
                <a:cs typeface="Fira Code"/>
                <a:sym typeface="Fira Code"/>
              </a:rPr>
              <a:t> </a:t>
            </a:r>
            <a:r>
              <a:rPr lang="fr-MA" sz="1800" b="0" i="0">
                <a:solidFill>
                  <a:srgbClr val="ABB2BF"/>
                </a:solidFill>
                <a:latin typeface="Fira Code"/>
                <a:ea typeface="Fira Code"/>
                <a:cs typeface="Fira Code"/>
                <a:sym typeface="Fira Code"/>
              </a:rPr>
              <a:t>Précision</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Modèles à Comparer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GPT-3.5/4</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Claude</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Docling</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a:t>
            </a:r>
            <a:r>
              <a:rPr lang="fr-MA" sz="1800">
                <a:solidFill>
                  <a:srgbClr val="ABB2BF"/>
                </a:solidFill>
                <a:latin typeface="Fira Code"/>
                <a:ea typeface="Fira Code"/>
                <a:cs typeface="Fira Code"/>
                <a:sym typeface="Fira Code"/>
              </a:rPr>
              <a:t>Mistral / llama 2/3</a:t>
            </a:r>
            <a:r>
              <a:rPr lang="fr-MA" sz="1800" b="0" i="0">
                <a:solidFill>
                  <a:schemeClr val="lt1"/>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Métriques de Comparaison</a:t>
            </a:r>
            <a:r>
              <a:rPr lang="fr-MA" sz="1800" b="0" i="0">
                <a:solidFill>
                  <a:srgbClr val="ABB2BF"/>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Perplexité</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BLEU score</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Temps de réponse</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Pertinence technique</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Outils de Benchmark</a:t>
            </a:r>
            <a:r>
              <a:rPr lang="fr-MA" sz="1800" b="0" i="0">
                <a:solidFill>
                  <a:srgbClr val="C00000"/>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HuggingFace Evaluation</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a:t>
            </a:r>
            <a:r>
              <a:rPr lang="fr-MA" sz="1800">
                <a:solidFill>
                  <a:srgbClr val="ABB2BF"/>
                </a:solidFill>
                <a:latin typeface="Fira Code"/>
                <a:ea typeface="Fira Code"/>
                <a:cs typeface="Fira Code"/>
                <a:sym typeface="Fira Code"/>
              </a:rPr>
              <a:t>O</a:t>
            </a:r>
            <a:r>
              <a:rPr lang="fr-MA" sz="1800" b="0" i="0">
                <a:solidFill>
                  <a:srgbClr val="ABB2BF"/>
                </a:solidFill>
                <a:latin typeface="Fira Code"/>
                <a:ea typeface="Fira Code"/>
                <a:cs typeface="Fira Code"/>
                <a:sym typeface="Fira Code"/>
              </a:rPr>
              <a:t>penAI Evals </a:t>
            </a:r>
            <a:endParaRPr/>
          </a:p>
          <a:p>
            <a:pPr marL="0" marR="0" lvl="0" indent="0" algn="l" rtl="0">
              <a:spcBef>
                <a:spcPts val="0"/>
              </a:spcBef>
              <a:spcAft>
                <a:spcPts val="0"/>
              </a:spcAft>
              <a:buNone/>
            </a:pPr>
            <a:r>
              <a:rPr lang="fr-MA" sz="1800">
                <a:solidFill>
                  <a:srgbClr val="ABB2BF"/>
                </a:solidFill>
                <a:latin typeface="Fira Code"/>
                <a:ea typeface="Fira Code"/>
                <a:cs typeface="Fira Code"/>
                <a:sym typeface="Fira Code"/>
              </a:rPr>
              <a:t> </a:t>
            </a:r>
            <a:r>
              <a:rPr lang="fr-MA" sz="1800" b="0" i="0">
                <a:solidFill>
                  <a:srgbClr val="ABB2BF"/>
                </a:solidFill>
                <a:latin typeface="Fira Code"/>
                <a:ea typeface="Fira Code"/>
                <a:cs typeface="Fira Code"/>
                <a:sym typeface="Fira Code"/>
              </a:rPr>
              <a:t>      └── Custom evaluation scripts</a:t>
            </a:r>
            <a:r>
              <a:rPr lang="fr-MA" sz="1800" b="0" i="0">
                <a:solidFill>
                  <a:schemeClr val="lt1"/>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endParaRPr sz="1800">
              <a:solidFill>
                <a:schemeClr val="lt1"/>
              </a:solidFill>
              <a:latin typeface="Arial"/>
              <a:ea typeface="Arial"/>
              <a:cs typeface="Arial"/>
              <a:sym typeface="Arial"/>
            </a:endParaRPr>
          </a:p>
        </p:txBody>
      </p:sp>
      <p:sp>
        <p:nvSpPr>
          <p:cNvPr id="150" name="Google Shape;150;p3"/>
          <p:cNvSpPr txBox="1"/>
          <p:nvPr/>
        </p:nvSpPr>
        <p:spPr>
          <a:xfrm>
            <a:off x="3793670" y="164643"/>
            <a:ext cx="827133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400" b="1" i="0">
                <a:solidFill>
                  <a:srgbClr val="C678DD"/>
                </a:solidFill>
                <a:latin typeface="Fira Code"/>
                <a:ea typeface="Fira Code"/>
                <a:cs typeface="Fira Code"/>
                <a:sym typeface="Fira Code"/>
              </a:rPr>
              <a:t>Benchmarking et Sélection des Modèles LLM</a:t>
            </a:r>
            <a:endParaRPr sz="2400">
              <a:solidFill>
                <a:schemeClr val="lt1"/>
              </a:solidFill>
              <a:latin typeface="Arial"/>
              <a:ea typeface="Arial"/>
              <a:cs typeface="Arial"/>
              <a:sym typeface="Arial"/>
            </a:endParaRPr>
          </a:p>
        </p:txBody>
      </p:sp>
      <p:sp>
        <p:nvSpPr>
          <p:cNvPr id="151" name="Google Shape;151;p3"/>
          <p:cNvSpPr txBox="1"/>
          <p:nvPr/>
        </p:nvSpPr>
        <p:spPr>
          <a:xfrm>
            <a:off x="1278689" y="626308"/>
            <a:ext cx="8013700"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800" b="0" i="0">
                <a:solidFill>
                  <a:srgbClr val="ABB2BF"/>
                </a:solidFill>
                <a:latin typeface="Fira Code"/>
                <a:ea typeface="Fira Code"/>
                <a:cs typeface="Fira Code"/>
                <a:sym typeface="Fira Code"/>
              </a:rPr>
              <a:t>🤖 </a:t>
            </a:r>
            <a:r>
              <a:rPr lang="fr-MA" sz="2800" b="0" i="0">
                <a:solidFill>
                  <a:srgbClr val="ABB2BF"/>
                </a:solidFill>
                <a:latin typeface="Play"/>
                <a:ea typeface="Play"/>
                <a:cs typeface="Play"/>
                <a:sym typeface="Play"/>
              </a:rPr>
              <a:t>Évaluation des Modèles LLM</a:t>
            </a:r>
            <a:endParaRPr sz="2800">
              <a:solidFill>
                <a:schemeClr val="lt1"/>
              </a:solidFill>
              <a:latin typeface="Play"/>
              <a:ea typeface="Play"/>
              <a:cs typeface="Play"/>
              <a:sym typeface="Play"/>
            </a:endParaRPr>
          </a:p>
        </p:txBody>
      </p:sp>
      <p:pic>
        <p:nvPicPr>
          <p:cNvPr id="152" name="Google Shape;152;p3" descr="LLM Evaluation: Key Metrics, Best Practices and Frameworks"/>
          <p:cNvPicPr preferRelativeResize="0"/>
          <p:nvPr/>
        </p:nvPicPr>
        <p:blipFill rotWithShape="1">
          <a:blip r:embed="rId3">
            <a:alphaModFix/>
          </a:blip>
          <a:srcRect/>
          <a:stretch/>
        </p:blipFill>
        <p:spPr>
          <a:xfrm>
            <a:off x="6531142" y="2246697"/>
            <a:ext cx="5522495" cy="289931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4"/>
          <p:cNvSpPr txBox="1"/>
          <p:nvPr/>
        </p:nvSpPr>
        <p:spPr>
          <a:xfrm>
            <a:off x="1430851" y="885713"/>
            <a:ext cx="6749142" cy="618630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Objectifs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chemeClr val="lt1"/>
                </a:solidFill>
                <a:latin typeface="Fira Code"/>
                <a:ea typeface="Fira Code"/>
                <a:cs typeface="Fira Code"/>
                <a:sym typeface="Fira Code"/>
              </a:rPr>
              <a:t> </a:t>
            </a:r>
            <a:r>
              <a:rPr lang="fr-MA" sz="1800" b="0" i="0">
                <a:solidFill>
                  <a:srgbClr val="ABB2BF"/>
                </a:solidFill>
                <a:latin typeface="Fira Code"/>
                <a:ea typeface="Fira Code"/>
                <a:cs typeface="Fira Code"/>
                <a:sym typeface="Fira Code"/>
              </a:rPr>
              <a:t>Plans de test Excel      </a:t>
            </a:r>
            <a:r>
              <a:rPr lang="fr-MA" sz="1800" b="0" i="0">
                <a:solidFill>
                  <a:schemeClr val="lt1"/>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a:t>
            </a:r>
            <a:r>
              <a:rPr lang="fr-MA" sz="1800">
                <a:solidFill>
                  <a:srgbClr val="ABB2BF"/>
                </a:solidFill>
                <a:latin typeface="Fira Code"/>
                <a:ea typeface="Fira Code"/>
                <a:cs typeface="Fira Code"/>
                <a:sym typeface="Fira Code"/>
              </a:rPr>
              <a:t>Spécification</a:t>
            </a:r>
            <a:r>
              <a:rPr lang="fr-MA" sz="1800" b="0" i="0">
                <a:solidFill>
                  <a:srgbClr val="ABB2BF"/>
                </a:solidFill>
                <a:latin typeface="Fira Code"/>
                <a:ea typeface="Fira Code"/>
                <a:cs typeface="Fira Code"/>
                <a:sym typeface="Fira Code"/>
              </a:rPr>
              <a:t> techniques word</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a:t>
            </a:r>
            <a:r>
              <a:rPr lang="fr-MA" sz="1800">
                <a:solidFill>
                  <a:srgbClr val="ABB2BF"/>
                </a:solidFill>
                <a:latin typeface="Fira Code"/>
                <a:ea typeface="Fira Code"/>
                <a:cs typeface="Fira Code"/>
                <a:sym typeface="Fira Code"/>
              </a:rPr>
              <a:t>Matrice de conformitè word</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chemeClr val="lt1"/>
                </a:solidFill>
                <a:latin typeface="Fira Code"/>
                <a:ea typeface="Fira Code"/>
                <a:cs typeface="Fira Code"/>
                <a:sym typeface="Fira Code"/>
              </a:rPr>
              <a:t> </a:t>
            </a:r>
            <a:r>
              <a:rPr lang="fr-MA" sz="1800" b="0" i="0">
                <a:solidFill>
                  <a:srgbClr val="ABB2BF"/>
                </a:solidFill>
                <a:latin typeface="Fira Code"/>
                <a:ea typeface="Fira Code"/>
                <a:cs typeface="Fira Code"/>
                <a:sym typeface="Fira Code"/>
              </a:rPr>
              <a:t>Messagerie</a:t>
            </a:r>
            <a:r>
              <a:rPr lang="fr-MA" sz="1800">
                <a:solidFill>
                  <a:srgbClr val="ABB2BF"/>
                </a:solidFill>
                <a:latin typeface="Fira Code"/>
                <a:ea typeface="Fira Code"/>
                <a:cs typeface="Fira Code"/>
                <a:sym typeface="Fira Code"/>
              </a:rPr>
              <a:t> word</a:t>
            </a:r>
            <a:endParaRPr sz="180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Approches de Génération</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Prompt engineering</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RAG/</a:t>
            </a:r>
            <a:r>
              <a:rPr lang="fr-MA" sz="1800">
                <a:solidFill>
                  <a:srgbClr val="ABB2BF"/>
                </a:solidFill>
                <a:latin typeface="Fira Code"/>
                <a:ea typeface="Fira Code"/>
                <a:cs typeface="Fira Code"/>
                <a:sym typeface="Fira Code"/>
              </a:rPr>
              <a:t> LLMs</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Fine-tuning spécifique </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Types de Documents</a:t>
            </a:r>
            <a:r>
              <a:rPr lang="fr-MA" sz="1800" b="0" i="0">
                <a:solidFill>
                  <a:srgbClr val="ABB2BF"/>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Tableaux Excel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Rapports word</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Outils de Benchmark</a:t>
            </a:r>
            <a:r>
              <a:rPr lang="fr-MA" sz="1800" b="0" i="0">
                <a:solidFill>
                  <a:srgbClr val="C00000"/>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OpenAI API</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a:t>
            </a:r>
            <a:r>
              <a:rPr lang="fr-MA" sz="1800">
                <a:solidFill>
                  <a:srgbClr val="ABB2BF"/>
                </a:solidFill>
                <a:latin typeface="Fira Code"/>
                <a:ea typeface="Fira Code"/>
                <a:cs typeface="Fira Code"/>
                <a:sym typeface="Fira Code"/>
              </a:rPr>
              <a:t>LangChain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LLMs / RAG</a:t>
            </a:r>
            <a:r>
              <a:rPr lang="fr-MA" sz="1800">
                <a:solidFill>
                  <a:srgbClr val="ABB2BF"/>
                </a:solidFill>
                <a:latin typeface="Fira Code"/>
                <a:ea typeface="Fira Code"/>
                <a:cs typeface="Fira Code"/>
                <a:sym typeface="Fira Code"/>
              </a:rPr>
              <a:t> </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a:solidFill>
                  <a:srgbClr val="ABB2BF"/>
                </a:solidFill>
                <a:latin typeface="Fira Code"/>
                <a:ea typeface="Fira Code"/>
                <a:cs typeface="Fira Code"/>
                <a:sym typeface="Fira Code"/>
              </a:rPr>
              <a:t> </a:t>
            </a:r>
            <a:r>
              <a:rPr lang="fr-MA" sz="1800" b="0" i="0">
                <a:solidFill>
                  <a:srgbClr val="ABB2BF"/>
                </a:solidFill>
                <a:latin typeface="Fira Code"/>
                <a:ea typeface="Fira Code"/>
                <a:cs typeface="Fira Code"/>
                <a:sym typeface="Fira Code"/>
              </a:rPr>
              <a:t>      └── </a:t>
            </a:r>
            <a:r>
              <a:rPr lang="fr-MA" sz="1800">
                <a:solidFill>
                  <a:srgbClr val="ABB2BF"/>
                </a:solidFill>
                <a:latin typeface="Fira Code"/>
                <a:ea typeface="Fira Code"/>
                <a:cs typeface="Fira Code"/>
                <a:sym typeface="Fira Code"/>
              </a:rPr>
              <a:t>Transformers</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endParaRPr sz="1800">
              <a:solidFill>
                <a:schemeClr val="lt1"/>
              </a:solidFill>
              <a:latin typeface="Arial"/>
              <a:ea typeface="Arial"/>
              <a:cs typeface="Arial"/>
              <a:sym typeface="Arial"/>
            </a:endParaRPr>
          </a:p>
        </p:txBody>
      </p:sp>
      <p:sp>
        <p:nvSpPr>
          <p:cNvPr id="158" name="Google Shape;158;p4"/>
          <p:cNvSpPr txBox="1"/>
          <p:nvPr/>
        </p:nvSpPr>
        <p:spPr>
          <a:xfrm>
            <a:off x="3617207" y="162438"/>
            <a:ext cx="827133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400" b="1" i="0">
                <a:solidFill>
                  <a:srgbClr val="C678DD"/>
                </a:solidFill>
                <a:latin typeface="Fira Code"/>
                <a:ea typeface="Fira Code"/>
                <a:cs typeface="Fira Code"/>
                <a:sym typeface="Fira Code"/>
              </a:rPr>
              <a:t>Génération de Documents avec IA Générative</a:t>
            </a:r>
            <a:endParaRPr sz="2400">
              <a:solidFill>
                <a:schemeClr val="lt1"/>
              </a:solidFill>
              <a:latin typeface="Arial"/>
              <a:ea typeface="Arial"/>
              <a:cs typeface="Arial"/>
              <a:sym typeface="Arial"/>
            </a:endParaRPr>
          </a:p>
        </p:txBody>
      </p:sp>
      <p:sp>
        <p:nvSpPr>
          <p:cNvPr id="159" name="Google Shape;159;p4"/>
          <p:cNvSpPr txBox="1"/>
          <p:nvPr/>
        </p:nvSpPr>
        <p:spPr>
          <a:xfrm>
            <a:off x="1253067" y="554609"/>
            <a:ext cx="8779042"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800" b="0" i="0">
                <a:solidFill>
                  <a:srgbClr val="ABB2BF"/>
                </a:solidFill>
                <a:latin typeface="Play"/>
                <a:ea typeface="Play"/>
                <a:cs typeface="Play"/>
                <a:sym typeface="Play"/>
              </a:rPr>
              <a:t>📄 Système de Génération Documentaire</a:t>
            </a:r>
            <a:endParaRPr sz="2800">
              <a:solidFill>
                <a:schemeClr val="lt1"/>
              </a:solidFill>
              <a:latin typeface="Play"/>
              <a:ea typeface="Play"/>
              <a:cs typeface="Play"/>
              <a:sym typeface="Play"/>
            </a:endParaRPr>
          </a:p>
        </p:txBody>
      </p:sp>
      <p:pic>
        <p:nvPicPr>
          <p:cNvPr id="160" name="Google Shape;160;p4" descr="L'intelligence artificielle générative se diffuse dans l'entreprise grâce  au RAG"/>
          <p:cNvPicPr preferRelativeResize="0"/>
          <p:nvPr/>
        </p:nvPicPr>
        <p:blipFill rotWithShape="1">
          <a:blip r:embed="rId3">
            <a:alphaModFix/>
          </a:blip>
          <a:srcRect/>
          <a:stretch/>
        </p:blipFill>
        <p:spPr>
          <a:xfrm>
            <a:off x="6745037" y="2612781"/>
            <a:ext cx="5143500" cy="3429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5"/>
          <p:cNvSpPr txBox="1"/>
          <p:nvPr/>
        </p:nvSpPr>
        <p:spPr>
          <a:xfrm>
            <a:off x="1430851" y="885713"/>
            <a:ext cx="6749142" cy="563231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Types de Bases de Données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chemeClr val="lt1"/>
                </a:solidFill>
                <a:latin typeface="Fira Code"/>
                <a:ea typeface="Fira Code"/>
                <a:cs typeface="Fira Code"/>
                <a:sym typeface="Fira Code"/>
              </a:rPr>
              <a:t> </a:t>
            </a:r>
            <a:r>
              <a:rPr lang="fr-MA" sz="1800" b="0" i="0">
                <a:solidFill>
                  <a:srgbClr val="ABB2BF"/>
                </a:solidFill>
                <a:latin typeface="Fira Code"/>
                <a:ea typeface="Fira Code"/>
                <a:cs typeface="Fira Code"/>
                <a:sym typeface="Fira Code"/>
              </a:rPr>
              <a:t>Base vectorielle</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chemeClr val="lt1"/>
                </a:solidFill>
                <a:latin typeface="Fira Code"/>
                <a:ea typeface="Fira Code"/>
                <a:cs typeface="Fira Code"/>
                <a:sym typeface="Fira Code"/>
              </a:rPr>
              <a:t> </a:t>
            </a:r>
            <a:r>
              <a:rPr lang="fr-MA" sz="1800" b="0" i="0">
                <a:solidFill>
                  <a:srgbClr val="ABB2BF"/>
                </a:solidFill>
                <a:latin typeface="Fira Code"/>
                <a:ea typeface="Fira Code"/>
                <a:cs typeface="Fira Code"/>
                <a:sym typeface="Fira Code"/>
              </a:rPr>
              <a:t>Base documentaire</a:t>
            </a:r>
            <a:endParaRPr sz="180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Stockage des Connaissances</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Embedding des documents</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Indexation sémantique</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Requêtage intelligent </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 Solutions Recommandées</a:t>
            </a:r>
            <a:r>
              <a:rPr lang="fr-MA" sz="1800" b="0" i="0">
                <a:solidFill>
                  <a:srgbClr val="ABB2BF"/>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a:t>
            </a:r>
            <a:r>
              <a:rPr lang="fr-MA" sz="1800">
                <a:solidFill>
                  <a:srgbClr val="ABB2BF"/>
                </a:solidFill>
                <a:latin typeface="Fira Code"/>
                <a:ea typeface="Fira Code"/>
                <a:cs typeface="Fira Code"/>
                <a:sym typeface="Fira Code"/>
              </a:rPr>
              <a:t>chromadb</a:t>
            </a:r>
            <a:r>
              <a:rPr lang="fr-MA" sz="1800" b="0" i="0">
                <a:solidFill>
                  <a:srgbClr val="ABB2BF"/>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Elasticsearch</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Weaviate</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r>
              <a:rPr lang="fr-MA" sz="1800" b="0" i="0">
                <a:solidFill>
                  <a:srgbClr val="00B050"/>
                </a:solidFill>
                <a:latin typeface="Fira Code"/>
                <a:ea typeface="Fira Code"/>
                <a:cs typeface="Fira Code"/>
                <a:sym typeface="Fira Code"/>
              </a:rPr>
              <a:t>📊 Structuration</a:t>
            </a:r>
            <a:r>
              <a:rPr lang="fr-MA" sz="1800" b="0" i="0">
                <a:solidFill>
                  <a:srgbClr val="C00000"/>
                </a:solidFill>
                <a:latin typeface="Fira Code"/>
                <a:ea typeface="Fira Code"/>
                <a:cs typeface="Fira Code"/>
                <a:sym typeface="Fira Code"/>
              </a:rPr>
              <a:t> </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Métadonnées</a:t>
            </a:r>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 Historique des versions</a:t>
            </a:r>
            <a:r>
              <a:rPr lang="fr-MA" sz="1800">
                <a:solidFill>
                  <a:srgbClr val="ABB2BF"/>
                </a:solidFill>
                <a:latin typeface="Fira Code"/>
                <a:ea typeface="Fira Code"/>
                <a:cs typeface="Fira Code"/>
                <a:sym typeface="Fira Code"/>
              </a:rPr>
              <a:t> </a:t>
            </a:r>
            <a:endParaRPr sz="1800" b="0" i="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a:solidFill>
                  <a:srgbClr val="ABB2BF"/>
                </a:solidFill>
                <a:latin typeface="Fira Code"/>
                <a:ea typeface="Fira Code"/>
                <a:cs typeface="Fira Code"/>
                <a:sym typeface="Fira Code"/>
              </a:rPr>
              <a:t> </a:t>
            </a:r>
            <a:r>
              <a:rPr lang="fr-MA" sz="1800" b="0" i="0">
                <a:solidFill>
                  <a:srgbClr val="ABB2BF"/>
                </a:solidFill>
                <a:latin typeface="Fira Code"/>
                <a:ea typeface="Fira Code"/>
                <a:cs typeface="Fira Code"/>
                <a:sym typeface="Fira Code"/>
              </a:rPr>
              <a:t>      └── Intégration avec LangChain</a:t>
            </a:r>
            <a:endParaRPr sz="1800" b="0" i="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a:solidFill>
                  <a:srgbClr val="ABB2BF"/>
                </a:solidFill>
                <a:latin typeface="Fira Code"/>
                <a:ea typeface="Fira Code"/>
                <a:cs typeface="Fira Code"/>
                <a:sym typeface="Fira Code"/>
              </a:rPr>
              <a:t>   </a:t>
            </a:r>
            <a:endParaRPr sz="1800">
              <a:solidFill>
                <a:schemeClr val="lt1"/>
              </a:solidFill>
              <a:latin typeface="Arial"/>
              <a:ea typeface="Arial"/>
              <a:cs typeface="Arial"/>
              <a:sym typeface="Arial"/>
            </a:endParaRPr>
          </a:p>
        </p:txBody>
      </p:sp>
      <p:sp>
        <p:nvSpPr>
          <p:cNvPr id="166" name="Google Shape;166;p5"/>
          <p:cNvSpPr txBox="1"/>
          <p:nvPr/>
        </p:nvSpPr>
        <p:spPr>
          <a:xfrm>
            <a:off x="3617207" y="162438"/>
            <a:ext cx="827133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400" b="1" i="0">
                <a:solidFill>
                  <a:srgbClr val="C678DD"/>
                </a:solidFill>
                <a:latin typeface="Fira Code"/>
                <a:ea typeface="Fira Code"/>
                <a:cs typeface="Fira Code"/>
                <a:sym typeface="Fira Code"/>
              </a:rPr>
              <a:t>Infrastructure de Base de Données</a:t>
            </a:r>
            <a:endParaRPr sz="2400">
              <a:solidFill>
                <a:schemeClr val="lt1"/>
              </a:solidFill>
              <a:latin typeface="Arial"/>
              <a:ea typeface="Arial"/>
              <a:cs typeface="Arial"/>
              <a:sym typeface="Arial"/>
            </a:endParaRPr>
          </a:p>
        </p:txBody>
      </p:sp>
      <p:sp>
        <p:nvSpPr>
          <p:cNvPr id="167" name="Google Shape;167;p5"/>
          <p:cNvSpPr txBox="1"/>
          <p:nvPr/>
        </p:nvSpPr>
        <p:spPr>
          <a:xfrm>
            <a:off x="1270000" y="607794"/>
            <a:ext cx="8779042"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800" b="0" i="0">
                <a:solidFill>
                  <a:srgbClr val="ABB2BF"/>
                </a:solidFill>
                <a:latin typeface="Play"/>
                <a:ea typeface="Play"/>
                <a:cs typeface="Play"/>
                <a:sym typeface="Play"/>
              </a:rPr>
              <a:t>💾 Architecture de Données</a:t>
            </a:r>
            <a:endParaRPr sz="2800">
              <a:solidFill>
                <a:schemeClr val="lt1"/>
              </a:solidFill>
              <a:latin typeface="Play"/>
              <a:ea typeface="Play"/>
              <a:cs typeface="Play"/>
              <a:sym typeface="Play"/>
            </a:endParaRPr>
          </a:p>
        </p:txBody>
      </p:sp>
      <p:pic>
        <p:nvPicPr>
          <p:cNvPr id="168" name="Google Shape;168;p5" descr="On-Premises ou Cloud ..."/>
          <p:cNvPicPr preferRelativeResize="0"/>
          <p:nvPr/>
        </p:nvPicPr>
        <p:blipFill rotWithShape="1">
          <a:blip r:embed="rId3">
            <a:alphaModFix/>
          </a:blip>
          <a:srcRect/>
          <a:stretch/>
        </p:blipFill>
        <p:spPr>
          <a:xfrm>
            <a:off x="6711659" y="2600079"/>
            <a:ext cx="5318392" cy="290412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6"/>
          <p:cNvSpPr txBox="1"/>
          <p:nvPr/>
        </p:nvSpPr>
        <p:spPr>
          <a:xfrm>
            <a:off x="1034311" y="863184"/>
            <a:ext cx="6749142" cy="618630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 </a:t>
            </a:r>
            <a:r>
              <a:rPr lang="fr-MA" sz="1800" b="0" i="0" dirty="0">
                <a:solidFill>
                  <a:srgbClr val="00B050"/>
                </a:solidFill>
                <a:latin typeface="Fira Code"/>
                <a:ea typeface="Fira Code"/>
                <a:cs typeface="Fira Code"/>
                <a:sym typeface="Fira Code"/>
              </a:rPr>
              <a:t>Frontend </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a:t>
            </a:r>
            <a:r>
              <a:rPr lang="fr-MA" sz="1800" b="0" i="0" dirty="0">
                <a:solidFill>
                  <a:schemeClr val="lt1"/>
                </a:solidFill>
                <a:latin typeface="Fira Code"/>
                <a:ea typeface="Fira Code"/>
                <a:cs typeface="Fira Code"/>
                <a:sym typeface="Fira Code"/>
              </a:rPr>
              <a:t> </a:t>
            </a:r>
            <a:r>
              <a:rPr lang="fr-MA" sz="1800" b="0" i="0" dirty="0">
                <a:solidFill>
                  <a:srgbClr val="ABB2BF"/>
                </a:solidFill>
                <a:latin typeface="Fira Code"/>
                <a:ea typeface="Fira Code"/>
                <a:cs typeface="Fira Code"/>
                <a:sym typeface="Fira Code"/>
              </a:rPr>
              <a:t>react.js</a:t>
            </a:r>
            <a:endParaRPr sz="1800" b="0" i="0" dirty="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a:t>
            </a:r>
            <a:r>
              <a:rPr lang="fr-MA" sz="1800" b="0" i="0" dirty="0">
                <a:solidFill>
                  <a:schemeClr val="lt1"/>
                </a:solidFill>
                <a:latin typeface="Fira Code"/>
                <a:ea typeface="Fira Code"/>
                <a:cs typeface="Fira Code"/>
                <a:sym typeface="Fira Code"/>
              </a:rPr>
              <a:t> </a:t>
            </a:r>
            <a:r>
              <a:rPr lang="fr-MA" sz="1800" dirty="0">
                <a:solidFill>
                  <a:srgbClr val="ABB2BF"/>
                </a:solidFill>
                <a:latin typeface="Fira Code"/>
                <a:ea typeface="Fira Code"/>
                <a:cs typeface="Fira Code"/>
                <a:sym typeface="Fira Code"/>
              </a:rPr>
              <a:t>Next.js</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a:t>
            </a:r>
            <a:endParaRPr sz="1800" b="0" i="0" dirty="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a:t>
            </a:r>
            <a:r>
              <a:rPr lang="fr-MA" sz="1800" b="0" i="0" dirty="0">
                <a:solidFill>
                  <a:srgbClr val="00B050"/>
                </a:solidFill>
                <a:latin typeface="Fira Code"/>
                <a:ea typeface="Fira Code"/>
                <a:cs typeface="Fira Code"/>
                <a:sym typeface="Fira Code"/>
              </a:rPr>
              <a:t> Backend</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 Python</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 </a:t>
            </a:r>
            <a:r>
              <a:rPr lang="fr-MA" sz="1800" b="0" i="0" dirty="0" err="1">
                <a:solidFill>
                  <a:srgbClr val="ABB2BF"/>
                </a:solidFill>
                <a:latin typeface="Fira Code"/>
                <a:ea typeface="Fira Code"/>
                <a:cs typeface="Fira Code"/>
                <a:sym typeface="Fira Code"/>
              </a:rPr>
              <a:t>FastAPI</a:t>
            </a:r>
            <a:endParaRPr sz="1800" b="0" i="0" dirty="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 Django</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 Flask</a:t>
            </a:r>
            <a:endParaRPr sz="1800" b="0" i="0" dirty="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a:t>
            </a:r>
            <a:r>
              <a:rPr lang="fr-MA" sz="1800" b="0" i="0" dirty="0">
                <a:solidFill>
                  <a:srgbClr val="00B050"/>
                </a:solidFill>
                <a:latin typeface="Fira Code"/>
                <a:ea typeface="Fira Code"/>
                <a:cs typeface="Fira Code"/>
                <a:sym typeface="Fira Code"/>
              </a:rPr>
              <a:t> Interface Utilisateur</a:t>
            </a:r>
            <a:r>
              <a:rPr lang="fr-MA" sz="1800" b="0" i="0" dirty="0">
                <a:solidFill>
                  <a:srgbClr val="ABB2BF"/>
                </a:solidFill>
                <a:latin typeface="Fira Code"/>
                <a:ea typeface="Fira Code"/>
                <a:cs typeface="Fira Code"/>
                <a:sym typeface="Fira Code"/>
              </a:rPr>
              <a:t> </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 Chat conversationnel </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 </a:t>
            </a:r>
            <a:r>
              <a:rPr lang="fr-MA" sz="1800" b="0" i="0" dirty="0" err="1">
                <a:solidFill>
                  <a:srgbClr val="ABB2BF"/>
                </a:solidFill>
                <a:latin typeface="Fira Code"/>
                <a:ea typeface="Fira Code"/>
                <a:cs typeface="Fira Code"/>
                <a:sym typeface="Fira Code"/>
              </a:rPr>
              <a:t>Upload</a:t>
            </a:r>
            <a:r>
              <a:rPr lang="fr-MA" sz="1800" b="0" i="0" dirty="0">
                <a:solidFill>
                  <a:srgbClr val="ABB2BF"/>
                </a:solidFill>
                <a:latin typeface="Fira Code"/>
                <a:ea typeface="Fira Code"/>
                <a:cs typeface="Fira Code"/>
                <a:sym typeface="Fira Code"/>
              </a:rPr>
              <a:t> de documents</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 Génération de rapports</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 Génération de plan de test</a:t>
            </a:r>
            <a:endParaRPr sz="1800" dirty="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 Tableau de bord</a:t>
            </a:r>
            <a:endParaRPr dirty="0"/>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a:t>
            </a:r>
            <a:endParaRPr sz="1800" b="0" i="0" dirty="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a:t>
            </a:r>
            <a:r>
              <a:rPr lang="fr-MA" sz="1800" b="0" i="0" dirty="0">
                <a:solidFill>
                  <a:srgbClr val="00B050"/>
                </a:solidFill>
                <a:latin typeface="Fira Code"/>
                <a:ea typeface="Fira Code"/>
                <a:cs typeface="Fira Code"/>
                <a:sym typeface="Fira Code"/>
              </a:rPr>
              <a:t>🚀 Déploiement</a:t>
            </a:r>
            <a:endParaRPr sz="1800" b="0" i="0" dirty="0">
              <a:solidFill>
                <a:srgbClr val="C00000"/>
              </a:solidFill>
              <a:latin typeface="Fira Code"/>
              <a:ea typeface="Fira Code"/>
              <a:cs typeface="Fira Code"/>
              <a:sym typeface="Fira Code"/>
            </a:endParaRPr>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 </a:t>
            </a:r>
            <a:r>
              <a:rPr lang="fr-MA" sz="1800" dirty="0">
                <a:solidFill>
                  <a:srgbClr val="ABB2BF"/>
                </a:solidFill>
                <a:latin typeface="Fira Code"/>
                <a:ea typeface="Fira Code"/>
                <a:cs typeface="Fira Code"/>
                <a:sym typeface="Fira Code"/>
              </a:rPr>
              <a:t>AWS / Azure /Claude</a:t>
            </a:r>
            <a:endParaRPr sz="1800" b="0" i="0" dirty="0">
              <a:solidFill>
                <a:srgbClr val="ABB2BF"/>
              </a:solidFill>
              <a:latin typeface="Fira Code"/>
              <a:ea typeface="Fira Code"/>
              <a:cs typeface="Fira Code"/>
              <a:sym typeface="Fira Code"/>
            </a:endParaRPr>
          </a:p>
          <a:p>
            <a:pPr marL="0" marR="0" lvl="0" indent="0" algn="l" rtl="0">
              <a:spcBef>
                <a:spcPts val="0"/>
              </a:spcBef>
              <a:spcAft>
                <a:spcPts val="0"/>
              </a:spcAft>
              <a:buNone/>
            </a:pPr>
            <a:r>
              <a:rPr lang="fr-MA" sz="1800" dirty="0">
                <a:solidFill>
                  <a:srgbClr val="ABB2BF"/>
                </a:solidFill>
                <a:latin typeface="Fira Code"/>
                <a:ea typeface="Fira Code"/>
                <a:cs typeface="Fira Code"/>
                <a:sym typeface="Fira Code"/>
              </a:rPr>
              <a:t> </a:t>
            </a:r>
            <a:r>
              <a:rPr lang="fr-MA" sz="1800" b="0" i="0" dirty="0">
                <a:solidFill>
                  <a:srgbClr val="ABB2BF"/>
                </a:solidFill>
                <a:latin typeface="Fira Code"/>
                <a:ea typeface="Fira Code"/>
                <a:cs typeface="Fira Code"/>
                <a:sym typeface="Fira Code"/>
              </a:rPr>
              <a:t>      └── Docker </a:t>
            </a:r>
            <a:endParaRPr sz="1800" b="0" i="0" dirty="0">
              <a:solidFill>
                <a:schemeClr val="lt1"/>
              </a:solidFill>
              <a:latin typeface="Fira Code"/>
              <a:ea typeface="Fira Code"/>
              <a:cs typeface="Fira Code"/>
              <a:sym typeface="Fira Code"/>
            </a:endParaRPr>
          </a:p>
          <a:p>
            <a:pPr marL="0" marR="0" lvl="0" indent="0" algn="l" rtl="0">
              <a:spcBef>
                <a:spcPts val="0"/>
              </a:spcBef>
              <a:spcAft>
                <a:spcPts val="0"/>
              </a:spcAft>
              <a:buNone/>
            </a:pPr>
            <a:r>
              <a:rPr lang="fr-MA" sz="1800" b="0" i="0" dirty="0">
                <a:solidFill>
                  <a:srgbClr val="ABB2BF"/>
                </a:solidFill>
                <a:latin typeface="Fira Code"/>
                <a:ea typeface="Fira Code"/>
                <a:cs typeface="Fira Code"/>
                <a:sym typeface="Fira Code"/>
              </a:rPr>
              <a:t>   </a:t>
            </a:r>
            <a:endParaRPr sz="1800" dirty="0">
              <a:solidFill>
                <a:schemeClr val="lt1"/>
              </a:solidFill>
              <a:latin typeface="Arial"/>
              <a:ea typeface="Arial"/>
              <a:cs typeface="Arial"/>
              <a:sym typeface="Arial"/>
            </a:endParaRPr>
          </a:p>
        </p:txBody>
      </p:sp>
      <p:sp>
        <p:nvSpPr>
          <p:cNvPr id="174" name="Google Shape;174;p6"/>
          <p:cNvSpPr txBox="1"/>
          <p:nvPr/>
        </p:nvSpPr>
        <p:spPr>
          <a:xfrm>
            <a:off x="3617207" y="162438"/>
            <a:ext cx="827133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400" b="1" i="0">
                <a:solidFill>
                  <a:srgbClr val="C678DD"/>
                </a:solidFill>
                <a:latin typeface="Fira Code"/>
                <a:ea typeface="Fira Code"/>
                <a:cs typeface="Fira Code"/>
                <a:sym typeface="Fira Code"/>
              </a:rPr>
              <a:t>Réalisation de la Plateforme Web</a:t>
            </a:r>
            <a:endParaRPr sz="2400">
              <a:solidFill>
                <a:schemeClr val="lt1"/>
              </a:solidFill>
              <a:latin typeface="Arial"/>
              <a:ea typeface="Arial"/>
              <a:cs typeface="Arial"/>
              <a:sym typeface="Arial"/>
            </a:endParaRPr>
          </a:p>
        </p:txBody>
      </p:sp>
      <p:sp>
        <p:nvSpPr>
          <p:cNvPr id="175" name="Google Shape;175;p6"/>
          <p:cNvSpPr txBox="1"/>
          <p:nvPr/>
        </p:nvSpPr>
        <p:spPr>
          <a:xfrm>
            <a:off x="864978" y="557339"/>
            <a:ext cx="8779042"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MA" sz="2800" b="0" i="0">
                <a:solidFill>
                  <a:srgbClr val="ABB2BF"/>
                </a:solidFill>
                <a:latin typeface="Play"/>
                <a:ea typeface="Play"/>
                <a:cs typeface="Play"/>
                <a:sym typeface="Play"/>
              </a:rPr>
              <a:t>🌐 Architecture Plateforme</a:t>
            </a:r>
            <a:endParaRPr sz="2800">
              <a:solidFill>
                <a:schemeClr val="lt1"/>
              </a:solidFill>
              <a:latin typeface="Play"/>
              <a:ea typeface="Play"/>
              <a:cs typeface="Play"/>
              <a:sym typeface="Play"/>
            </a:endParaRPr>
          </a:p>
        </p:txBody>
      </p:sp>
      <p:pic>
        <p:nvPicPr>
          <p:cNvPr id="176" name="Google Shape;176;p6" descr="développer une plateforme web"/>
          <p:cNvPicPr preferRelativeResize="0"/>
          <p:nvPr/>
        </p:nvPicPr>
        <p:blipFill rotWithShape="1">
          <a:blip r:embed="rId3">
            <a:alphaModFix/>
          </a:blip>
          <a:srcRect/>
          <a:stretch/>
        </p:blipFill>
        <p:spPr>
          <a:xfrm>
            <a:off x="6428074" y="1660903"/>
            <a:ext cx="5363572" cy="3112167"/>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range rouge">
      <a:dk1>
        <a:srgbClr val="000000"/>
      </a:dk1>
      <a:lt1>
        <a:srgbClr val="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2344</TotalTime>
  <Words>994</Words>
  <Application>Microsoft Office PowerPoint</Application>
  <PresentationFormat>Grand écran</PresentationFormat>
  <Paragraphs>184</Paragraphs>
  <Slides>17</Slides>
  <Notes>17</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17</vt:i4>
      </vt:variant>
    </vt:vector>
  </HeadingPairs>
  <TitlesOfParts>
    <vt:vector size="23" baseType="lpstr">
      <vt:lpstr>Roboto</vt:lpstr>
      <vt:lpstr>Arial</vt:lpstr>
      <vt:lpstr>Play</vt:lpstr>
      <vt:lpstr>Open Sans</vt:lpstr>
      <vt:lpstr>Fira Code</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MAALOUF, Imad</dc:creator>
  <cp:lastModifiedBy>imad maalouf</cp:lastModifiedBy>
  <cp:revision>5</cp:revision>
  <dcterms:created xsi:type="dcterms:W3CDTF">2025-03-26T00:23:58Z</dcterms:created>
  <dcterms:modified xsi:type="dcterms:W3CDTF">2025-04-16T12:24:09Z</dcterms:modified>
</cp:coreProperties>
</file>